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8" r:id="rId2"/>
    <p:sldId id="348" r:id="rId3"/>
    <p:sldId id="334" r:id="rId4"/>
    <p:sldId id="350" r:id="rId5"/>
    <p:sldId id="333" r:id="rId6"/>
    <p:sldId id="330" r:id="rId7"/>
    <p:sldId id="342" r:id="rId8"/>
    <p:sldId id="338" r:id="rId9"/>
    <p:sldId id="354" r:id="rId10"/>
    <p:sldId id="340" r:id="rId11"/>
    <p:sldId id="339" r:id="rId12"/>
    <p:sldId id="343" r:id="rId13"/>
    <p:sldId id="341" r:id="rId14"/>
    <p:sldId id="328" r:id="rId15"/>
    <p:sldId id="336" r:id="rId16"/>
    <p:sldId id="352" r:id="rId17"/>
    <p:sldId id="331" r:id="rId18"/>
    <p:sldId id="335" r:id="rId19"/>
    <p:sldId id="355" r:id="rId20"/>
    <p:sldId id="353" r:id="rId21"/>
    <p:sldId id="351" r:id="rId22"/>
    <p:sldId id="337" r:id="rId23"/>
    <p:sldId id="345" r:id="rId24"/>
    <p:sldId id="346" r:id="rId25"/>
    <p:sldId id="332" r:id="rId26"/>
    <p:sldId id="347" r:id="rId27"/>
    <p:sldId id="344" r:id="rId28"/>
    <p:sldId id="349" r:id="rId29"/>
    <p:sldId id="329" r:id="rId30"/>
    <p:sldId id="356"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BD"/>
    <a:srgbClr val="C4C4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32" autoAdjust="0"/>
    <p:restoredTop sz="88248" autoAdjust="0"/>
  </p:normalViewPr>
  <p:slideViewPr>
    <p:cSldViewPr>
      <p:cViewPr varScale="1">
        <p:scale>
          <a:sx n="60" d="100"/>
          <a:sy n="60" d="100"/>
        </p:scale>
        <p:origin x="1334"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2250" tIns="46125" rIns="92250" bIns="46125"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2250" tIns="46125" rIns="92250" bIns="46125" rtlCol="0"/>
          <a:lstStyle>
            <a:lvl1pPr algn="r">
              <a:defRPr sz="1300"/>
            </a:lvl1pPr>
          </a:lstStyle>
          <a:p>
            <a:fld id="{174CD520-CEDF-48FA-81DC-7F83A550AE4F}" type="datetimeFigureOut">
              <a:rPr lang="en-US" smtClean="0"/>
              <a:t>4/18/2020</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2250" tIns="46125" rIns="92250" bIns="46125"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2250" tIns="46125" rIns="92250" bIns="46125" rtlCol="0" anchor="b"/>
          <a:lstStyle>
            <a:lvl1pPr algn="r">
              <a:defRPr sz="1300"/>
            </a:lvl1pPr>
          </a:lstStyle>
          <a:p>
            <a:fld id="{54C982DC-8F9F-4DD8-8192-ACB0F1C65ED3}" type="slidenum">
              <a:rPr lang="en-US" smtClean="0"/>
              <a:t>‹#›</a:t>
            </a:fld>
            <a:endParaRPr lang="en-US"/>
          </a:p>
        </p:txBody>
      </p:sp>
    </p:spTree>
    <p:extLst>
      <p:ext uri="{BB962C8B-B14F-4D97-AF65-F5344CB8AC3E}">
        <p14:creationId xmlns:p14="http://schemas.microsoft.com/office/powerpoint/2010/main" val="2294277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18" tIns="46559" rIns="93118" bIns="46559" rtlCol="0"/>
          <a:lstStyle>
            <a:lvl1pPr algn="l">
              <a:defRPr sz="13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18" tIns="46559" rIns="93118" bIns="46559" rtlCol="0"/>
          <a:lstStyle>
            <a:lvl1pPr algn="r">
              <a:defRPr sz="1300"/>
            </a:lvl1pPr>
          </a:lstStyle>
          <a:p>
            <a:fld id="{A54D00BF-56C1-41DA-9F3B-5155DCF09A23}" type="datetimeFigureOut">
              <a:rPr lang="en-US" smtClean="0"/>
              <a:pPr/>
              <a:t>4/18/2020</a:t>
            </a:fld>
            <a:endParaRPr lang="en-US"/>
          </a:p>
        </p:txBody>
      </p:sp>
      <p:sp>
        <p:nvSpPr>
          <p:cNvPr id="4" name="Slide Image Placeholder 3"/>
          <p:cNvSpPr>
            <a:spLocks noGrp="1" noRot="1" noChangeAspect="1"/>
          </p:cNvSpPr>
          <p:nvPr>
            <p:ph type="sldImg" idx="2"/>
          </p:nvPr>
        </p:nvSpPr>
        <p:spPr>
          <a:xfrm>
            <a:off x="1182688" y="698500"/>
            <a:ext cx="4646612" cy="3486150"/>
          </a:xfrm>
          <a:prstGeom prst="rect">
            <a:avLst/>
          </a:prstGeom>
          <a:noFill/>
          <a:ln w="12700">
            <a:solidFill>
              <a:prstClr val="black"/>
            </a:solidFill>
          </a:ln>
        </p:spPr>
        <p:txBody>
          <a:bodyPr vert="horz" lIns="93118" tIns="46559" rIns="93118" bIns="4655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18" tIns="46559" rIns="93118" bIns="465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18" tIns="46559" rIns="93118" bIns="46559"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18" tIns="46559" rIns="93118" bIns="46559" rtlCol="0" anchor="b"/>
          <a:lstStyle>
            <a:lvl1pPr algn="r">
              <a:defRPr sz="1300"/>
            </a:lvl1pPr>
          </a:lstStyle>
          <a:p>
            <a:fld id="{C5F1ECA0-3048-476A-9EAC-79D5450BB46A}" type="slidenum">
              <a:rPr lang="en-US" smtClean="0"/>
              <a:pPr/>
              <a:t>‹#›</a:t>
            </a:fld>
            <a:endParaRPr lang="en-US"/>
          </a:p>
        </p:txBody>
      </p:sp>
    </p:spTree>
    <p:extLst>
      <p:ext uri="{BB962C8B-B14F-4D97-AF65-F5344CB8AC3E}">
        <p14:creationId xmlns:p14="http://schemas.microsoft.com/office/powerpoint/2010/main" val="2659589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JOHN:</a:t>
            </a:r>
          </a:p>
          <a:p>
            <a:endParaRPr lang="en-US" dirty="0" smtClean="0"/>
          </a:p>
          <a:p>
            <a:r>
              <a:rPr lang="en-US" dirty="0" smtClean="0"/>
              <a:t>You may remember Candy Field from</a:t>
            </a:r>
            <a:r>
              <a:rPr lang="en-US" baseline="0" dirty="0" smtClean="0"/>
              <a:t> the last time we were here.  She is now in her second year as Auxiliary President and will conclude her term in December.  Candy volunteers on a weekly basis in our Emergency Department where she also helps train new adult and college age Volunteers in that area.</a:t>
            </a:r>
          </a:p>
          <a:p>
            <a:endParaRPr lang="en-US" baseline="0" dirty="0" smtClean="0"/>
          </a:p>
          <a:p>
            <a:r>
              <a:rPr lang="en-US" baseline="0" dirty="0" smtClean="0"/>
              <a:t>Some of you may know Mary Ann Garback, either from church at Calvary Baptist or from her time in the real estate business.  Mary Ann will begin as Auxiliary President next January.  Mary Ann volunteers faithfully in the Gift Shop.</a:t>
            </a:r>
          </a:p>
          <a:p>
            <a:endParaRPr lang="en-US" baseline="0" dirty="0" smtClean="0"/>
          </a:p>
          <a:p>
            <a:r>
              <a:rPr lang="en-US" baseline="0" dirty="0" smtClean="0"/>
              <a:t>I’m John Walker, and I serve as Director of Volunteer Services.</a:t>
            </a:r>
            <a:endParaRPr lang="en-US" dirty="0"/>
          </a:p>
        </p:txBody>
      </p:sp>
      <p:sp>
        <p:nvSpPr>
          <p:cNvPr id="4" name="Slide Number Placeholder 3"/>
          <p:cNvSpPr>
            <a:spLocks noGrp="1"/>
          </p:cNvSpPr>
          <p:nvPr>
            <p:ph type="sldNum" sz="quarter" idx="10"/>
          </p:nvPr>
        </p:nvSpPr>
        <p:spPr/>
        <p:txBody>
          <a:bodyPr/>
          <a:lstStyle/>
          <a:p>
            <a:fld id="{C5F1ECA0-3048-476A-9EAC-79D5450BB46A}" type="slidenum">
              <a:rPr lang="en-US" smtClean="0"/>
              <a:pPr/>
              <a:t>1</a:t>
            </a:fld>
            <a:endParaRPr lang="en-US"/>
          </a:p>
        </p:txBody>
      </p:sp>
    </p:spTree>
    <p:extLst>
      <p:ext uri="{BB962C8B-B14F-4D97-AF65-F5344CB8AC3E}">
        <p14:creationId xmlns:p14="http://schemas.microsoft.com/office/powerpoint/2010/main" val="2318341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F1ECA0-3048-476A-9EAC-79D5450BB46A}" type="slidenum">
              <a:rPr lang="en-US" smtClean="0"/>
              <a:pPr/>
              <a:t>29</a:t>
            </a:fld>
            <a:endParaRPr lang="en-US"/>
          </a:p>
        </p:txBody>
      </p:sp>
    </p:spTree>
    <p:extLst>
      <p:ext uri="{BB962C8B-B14F-4D97-AF65-F5344CB8AC3E}">
        <p14:creationId xmlns:p14="http://schemas.microsoft.com/office/powerpoint/2010/main" val="3932515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JOHN:</a:t>
            </a:r>
          </a:p>
          <a:p>
            <a:endParaRPr lang="en-US" dirty="0" smtClean="0"/>
          </a:p>
          <a:p>
            <a:r>
              <a:rPr lang="en-US" dirty="0" smtClean="0"/>
              <a:t>You may remember Candy Field from</a:t>
            </a:r>
            <a:r>
              <a:rPr lang="en-US" baseline="0" dirty="0" smtClean="0"/>
              <a:t> the last time we were here.  She is now in her second year as Auxiliary President and will conclude her term in December.  Candy volunteers on a weekly basis in our Emergency Department where she also helps train new adult and college age Volunteers in that area.</a:t>
            </a:r>
          </a:p>
          <a:p>
            <a:endParaRPr lang="en-US" baseline="0" dirty="0" smtClean="0"/>
          </a:p>
          <a:p>
            <a:r>
              <a:rPr lang="en-US" baseline="0" dirty="0" smtClean="0"/>
              <a:t>Some of you may know Mary Ann Garback, either from church at Calvary Baptist or from her time in the real estate business.  Mary Ann will begin as Auxiliary President next January.  Mary Ann volunteers faithfully in the Gift Shop.</a:t>
            </a:r>
          </a:p>
          <a:p>
            <a:endParaRPr lang="en-US" baseline="0" dirty="0" smtClean="0"/>
          </a:p>
          <a:p>
            <a:r>
              <a:rPr lang="en-US" baseline="0" dirty="0" smtClean="0"/>
              <a:t>I’m John Walker, and I serve as Director of Volunteer Services.</a:t>
            </a:r>
            <a:endParaRPr lang="en-US" dirty="0"/>
          </a:p>
        </p:txBody>
      </p:sp>
      <p:sp>
        <p:nvSpPr>
          <p:cNvPr id="4" name="Slide Number Placeholder 3"/>
          <p:cNvSpPr>
            <a:spLocks noGrp="1"/>
          </p:cNvSpPr>
          <p:nvPr>
            <p:ph type="sldNum" sz="quarter" idx="10"/>
          </p:nvPr>
        </p:nvSpPr>
        <p:spPr/>
        <p:txBody>
          <a:bodyPr/>
          <a:lstStyle/>
          <a:p>
            <a:fld id="{C5F1ECA0-3048-476A-9EAC-79D5450BB46A}" type="slidenum">
              <a:rPr lang="en-US" smtClean="0"/>
              <a:pPr/>
              <a:t>30</a:t>
            </a:fld>
            <a:endParaRPr lang="en-US"/>
          </a:p>
        </p:txBody>
      </p:sp>
    </p:spTree>
    <p:extLst>
      <p:ext uri="{BB962C8B-B14F-4D97-AF65-F5344CB8AC3E}">
        <p14:creationId xmlns:p14="http://schemas.microsoft.com/office/powerpoint/2010/main" val="3595527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81B17C2-9092-40AE-A151-939484520DC0}" type="datetime1">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E5C00E-BC4D-4AD1-9D59-442D6A59478F}" type="slidenum">
              <a:rPr lang="en-US" smtClean="0"/>
              <a:pPr/>
              <a:t>‹#›</a:t>
            </a:fld>
            <a:endParaRPr lang="en-US"/>
          </a:p>
        </p:txBody>
      </p:sp>
    </p:spTree>
    <p:extLst>
      <p:ext uri="{BB962C8B-B14F-4D97-AF65-F5344CB8AC3E}">
        <p14:creationId xmlns:p14="http://schemas.microsoft.com/office/powerpoint/2010/main" val="6536176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25D111-AB69-48F6-8634-ED029C279BC7}" type="datetime1">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E5C00E-BC4D-4AD1-9D59-442D6A59478F}" type="slidenum">
              <a:rPr lang="en-US" smtClean="0"/>
              <a:pPr/>
              <a:t>‹#›</a:t>
            </a:fld>
            <a:endParaRPr lang="en-US"/>
          </a:p>
        </p:txBody>
      </p:sp>
    </p:spTree>
    <p:extLst>
      <p:ext uri="{BB962C8B-B14F-4D97-AF65-F5344CB8AC3E}">
        <p14:creationId xmlns:p14="http://schemas.microsoft.com/office/powerpoint/2010/main" val="4782852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BAC6FF4-9558-4D63-BF92-2C44E56785F8}" type="datetime1">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E5C00E-BC4D-4AD1-9D59-442D6A59478F}" type="slidenum">
              <a:rPr lang="en-US" smtClean="0"/>
              <a:pPr/>
              <a:t>‹#›</a:t>
            </a:fld>
            <a:endParaRPr lang="en-US"/>
          </a:p>
        </p:txBody>
      </p:sp>
    </p:spTree>
    <p:extLst>
      <p:ext uri="{BB962C8B-B14F-4D97-AF65-F5344CB8AC3E}">
        <p14:creationId xmlns:p14="http://schemas.microsoft.com/office/powerpoint/2010/main" val="32139539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590800"/>
            <a:ext cx="8229600" cy="3535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17929AF-E1B9-454B-8E5A-EBFE6D8717BB}" type="datetime1">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E5C00E-BC4D-4AD1-9D59-442D6A59478F}" type="slidenum">
              <a:rPr lang="en-US" smtClean="0"/>
              <a:pPr/>
              <a:t>‹#›</a:t>
            </a:fld>
            <a:endParaRPr lang="en-US"/>
          </a:p>
        </p:txBody>
      </p:sp>
    </p:spTree>
    <p:extLst>
      <p:ext uri="{BB962C8B-B14F-4D97-AF65-F5344CB8AC3E}">
        <p14:creationId xmlns:p14="http://schemas.microsoft.com/office/powerpoint/2010/main" val="32526668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71DE86-8C5D-483B-82C6-8CE481D872F2}" type="datetime1">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E5C00E-BC4D-4AD1-9D59-442D6A59478F}" type="slidenum">
              <a:rPr lang="en-US" smtClean="0"/>
              <a:pPr/>
              <a:t>‹#›</a:t>
            </a:fld>
            <a:endParaRPr lang="en-US"/>
          </a:p>
        </p:txBody>
      </p:sp>
    </p:spTree>
    <p:extLst>
      <p:ext uri="{BB962C8B-B14F-4D97-AF65-F5344CB8AC3E}">
        <p14:creationId xmlns:p14="http://schemas.microsoft.com/office/powerpoint/2010/main" val="39957428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362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8902A0CF-A592-414F-9DEC-76032C57812B}" type="datetime1">
              <a:rPr lang="en-US" smtClean="0"/>
              <a:pPr/>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DE5C00E-BC4D-4AD1-9D59-442D6A59478F}" type="slidenum">
              <a:rPr lang="en-US" smtClean="0"/>
              <a:pPr/>
              <a:t>‹#›</a:t>
            </a:fld>
            <a:endParaRPr lang="en-US"/>
          </a:p>
        </p:txBody>
      </p:sp>
    </p:spTree>
    <p:extLst>
      <p:ext uri="{BB962C8B-B14F-4D97-AF65-F5344CB8AC3E}">
        <p14:creationId xmlns:p14="http://schemas.microsoft.com/office/powerpoint/2010/main" val="4184704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1034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95600"/>
            <a:ext cx="4040188" cy="3276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1034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895600"/>
            <a:ext cx="4041775" cy="3276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86CDDFB2-1126-41B6-8FB6-06BCA1C34305}" type="datetime1">
              <a:rPr lang="en-US" smtClean="0"/>
              <a:pPr/>
              <a:t>4/18/2020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DE5C00E-BC4D-4AD1-9D59-442D6A59478F}" type="slidenum">
              <a:rPr lang="en-US" smtClean="0"/>
              <a:pPr/>
              <a:t>‹#›</a:t>
            </a:fld>
            <a:endParaRPr lang="en-US"/>
          </a:p>
        </p:txBody>
      </p:sp>
    </p:spTree>
    <p:extLst>
      <p:ext uri="{BB962C8B-B14F-4D97-AF65-F5344CB8AC3E}">
        <p14:creationId xmlns:p14="http://schemas.microsoft.com/office/powerpoint/2010/main" val="30869180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03AF9D-DF4B-4BDE-987E-98E6A5AEC1F8}" type="datetime1">
              <a:rPr lang="en-US" smtClean="0"/>
              <a:pPr/>
              <a:t>4/18/2020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DE5C00E-BC4D-4AD1-9D59-442D6A59478F}" type="slidenum">
              <a:rPr lang="en-US" smtClean="0"/>
              <a:pPr/>
              <a:t>‹#›</a:t>
            </a:fld>
            <a:endParaRPr lang="en-US"/>
          </a:p>
        </p:txBody>
      </p:sp>
    </p:spTree>
    <p:extLst>
      <p:ext uri="{BB962C8B-B14F-4D97-AF65-F5344CB8AC3E}">
        <p14:creationId xmlns:p14="http://schemas.microsoft.com/office/powerpoint/2010/main" val="11577409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68B1CF-7C52-49DB-ABC6-FD401A696475}" type="datetime1">
              <a:rPr lang="en-US" smtClean="0"/>
              <a:pPr/>
              <a:t>4/18/2020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477000" y="6324600"/>
            <a:ext cx="2133600" cy="365125"/>
          </a:xfrm>
          <a:prstGeom prst="rect">
            <a:avLst/>
          </a:prstGeom>
        </p:spPr>
        <p:txBody>
          <a:bodyPr/>
          <a:lstStyle/>
          <a:p>
            <a:fld id="{5DE5C00E-BC4D-4AD1-9D59-442D6A59478F}" type="slidenum">
              <a:rPr lang="en-US" smtClean="0"/>
              <a:pPr/>
              <a:t>‹#›</a:t>
            </a:fld>
            <a:endParaRPr lang="en-US" dirty="0"/>
          </a:p>
        </p:txBody>
      </p:sp>
    </p:spTree>
    <p:extLst>
      <p:ext uri="{BB962C8B-B14F-4D97-AF65-F5344CB8AC3E}">
        <p14:creationId xmlns:p14="http://schemas.microsoft.com/office/powerpoint/2010/main" val="3028567360"/>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001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524000"/>
            <a:ext cx="5111750" cy="4724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14600"/>
            <a:ext cx="3008313" cy="3733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319F0BD5-05DB-40F4-AF57-19954BD74104}" type="datetime1">
              <a:rPr lang="en-US" smtClean="0"/>
              <a:pPr/>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DE5C00E-BC4D-4AD1-9D59-442D6A59478F}" type="slidenum">
              <a:rPr lang="en-US" smtClean="0"/>
              <a:pPr/>
              <a:t>‹#›</a:t>
            </a:fld>
            <a:endParaRPr lang="en-US"/>
          </a:p>
        </p:txBody>
      </p:sp>
    </p:spTree>
    <p:extLst>
      <p:ext uri="{BB962C8B-B14F-4D97-AF65-F5344CB8AC3E}">
        <p14:creationId xmlns:p14="http://schemas.microsoft.com/office/powerpoint/2010/main" val="9823006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292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600200"/>
            <a:ext cx="5486400" cy="3355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5959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55F251-59E9-45F3-A1A5-33E65FFF6913}" type="datetime1">
              <a:rPr lang="en-US" smtClean="0"/>
              <a:pPr/>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DE5C00E-BC4D-4AD1-9D59-442D6A59478F}" type="slidenum">
              <a:rPr lang="en-US" smtClean="0"/>
              <a:pPr/>
              <a:t>‹#›</a:t>
            </a:fld>
            <a:endParaRPr lang="en-US"/>
          </a:p>
        </p:txBody>
      </p:sp>
    </p:spTree>
    <p:extLst>
      <p:ext uri="{BB962C8B-B14F-4D97-AF65-F5344CB8AC3E}">
        <p14:creationId xmlns:p14="http://schemas.microsoft.com/office/powerpoint/2010/main" val="111333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BH-PowerPoint-Blue and Green Curves 1-Top.png"/>
          <p:cNvPicPr>
            <a:picLocks noChangeAspect="1"/>
          </p:cNvPicPr>
          <p:nvPr userDrawn="1"/>
        </p:nvPicPr>
        <p:blipFill>
          <a:blip r:embed="rId13"/>
          <a:stretch>
            <a:fillRect/>
          </a:stretch>
        </p:blipFill>
        <p:spPr>
          <a:xfrm>
            <a:off x="476" y="357"/>
            <a:ext cx="9143047" cy="6857286"/>
          </a:xfrm>
          <a:prstGeom prst="rect">
            <a:avLst/>
          </a:prstGeom>
        </p:spPr>
      </p:pic>
      <p:sp>
        <p:nvSpPr>
          <p:cNvPr id="2" name="Title Placeholder 1"/>
          <p:cNvSpPr>
            <a:spLocks noGrp="1"/>
          </p:cNvSpPr>
          <p:nvPr>
            <p:ph type="title"/>
          </p:nvPr>
        </p:nvSpPr>
        <p:spPr>
          <a:xfrm>
            <a:off x="457200" y="1219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514600"/>
            <a:ext cx="8229600" cy="3611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F0F18-76E3-4E94-BE0A-872B1C08CB77}" type="datetime1">
              <a:rPr lang="en-US" smtClean="0"/>
              <a:pPr/>
              <a:t>4/18/2020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747819-0735-40EA-8660-42C9499C3D94}" type="slidenum">
              <a:rPr lang="en-US" smtClean="0"/>
              <a:pPr/>
              <a:t>‹#›</a:t>
            </a:fld>
            <a:endParaRPr lang="en-US"/>
          </a:p>
        </p:txBody>
      </p:sp>
    </p:spTree>
    <p:extLst>
      <p:ext uri="{BB962C8B-B14F-4D97-AF65-F5344CB8AC3E}">
        <p14:creationId xmlns:p14="http://schemas.microsoft.com/office/powerpoint/2010/main" val="1108303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rgbClr val="009DBD"/>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19100" y="1428750"/>
            <a:ext cx="8229600" cy="1470025"/>
          </a:xfrm>
        </p:spPr>
        <p:txBody>
          <a:bodyPr/>
          <a:lstStyle/>
          <a:p>
            <a:r>
              <a:rPr lang="en-US" dirty="0" smtClean="0"/>
              <a:t>Volunteer Appreciation Week 2020</a:t>
            </a:r>
            <a:endParaRPr lang="en-US" dirty="0"/>
          </a:p>
        </p:txBody>
      </p:sp>
      <p:pic>
        <p:nvPicPr>
          <p:cNvPr id="7" name="Picture 6" descr="We'll be back soon"/>
          <p:cNvPicPr/>
          <p:nvPr/>
        </p:nvPicPr>
        <p:blipFill rotWithShape="1">
          <a:blip r:embed="rId5">
            <a:extLst>
              <a:ext uri="{28A0092B-C50C-407E-A947-70E740481C1C}">
                <a14:useLocalDpi xmlns:a14="http://schemas.microsoft.com/office/drawing/2010/main" val="0"/>
              </a:ext>
            </a:extLst>
          </a:blip>
          <a:srcRect l="7179" t="1538" r="7179" b="5000"/>
          <a:stretch/>
        </p:blipFill>
        <p:spPr bwMode="auto">
          <a:xfrm>
            <a:off x="2590800" y="2446971"/>
            <a:ext cx="3789203" cy="4274503"/>
          </a:xfrm>
          <a:prstGeom prst="rect">
            <a:avLst/>
          </a:prstGeom>
          <a:noFill/>
          <a:ln>
            <a:noFill/>
          </a:ln>
          <a:extLst>
            <a:ext uri="{53640926-AAD7-44D8-BBD7-CCE9431645EC}">
              <a14:shadowObscured xmlns:a14="http://schemas.microsoft.com/office/drawing/2010/main"/>
            </a:ext>
          </a:extLst>
        </p:spPr>
      </p:pic>
      <p:pic>
        <p:nvPicPr>
          <p:cNvPr id="3" name="01 For the Beauty of the Ear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03" y="6019800"/>
            <a:ext cx="487363" cy="487363"/>
          </a:xfrm>
          <a:prstGeom prst="rect">
            <a:avLst/>
          </a:prstGeom>
        </p:spPr>
      </p:pic>
    </p:spTree>
    <p:extLst>
      <p:ext uri="{BB962C8B-B14F-4D97-AF65-F5344CB8AC3E}">
        <p14:creationId xmlns:p14="http://schemas.microsoft.com/office/powerpoint/2010/main" val="2542303108"/>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878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Gina Howard: </a:t>
            </a:r>
            <a:r>
              <a:rPr lang="en-US" sz="2800" dirty="0" smtClean="0"/>
              <a:t>NICU Reception / Flower Delivery</a:t>
            </a:r>
            <a:r>
              <a:rPr lang="en-US" dirty="0" smtClean="0"/>
              <a:t> </a:t>
            </a:r>
            <a:endParaRPr lang="en-US" dirty="0"/>
          </a:p>
        </p:txBody>
      </p:sp>
      <p:sp>
        <p:nvSpPr>
          <p:cNvPr id="4" name="Content Placeholder 3"/>
          <p:cNvSpPr>
            <a:spLocks noGrp="1"/>
          </p:cNvSpPr>
          <p:nvPr>
            <p:ph sz="half" idx="2"/>
          </p:nvPr>
        </p:nvSpPr>
        <p:spPr/>
        <p:txBody>
          <a:bodyPr/>
          <a:lstStyle/>
          <a:p>
            <a:pPr marL="0" indent="0">
              <a:buNone/>
            </a:pPr>
            <a:r>
              <a:rPr lang="en-US" b="1" dirty="0" smtClean="0"/>
              <a:t>I         Volunteering @ Baptist Health because:  </a:t>
            </a:r>
          </a:p>
          <a:p>
            <a:pPr marL="0" indent="0">
              <a:buNone/>
            </a:pPr>
            <a:endParaRPr lang="en-US" i="1" dirty="0" smtClean="0"/>
          </a:p>
          <a:p>
            <a:pPr marL="0" indent="0">
              <a:buNone/>
            </a:pPr>
            <a:r>
              <a:rPr lang="en-US" i="1" dirty="0" smtClean="0"/>
              <a:t>I get to meet wonderful people that also have a desire to help and give back.</a:t>
            </a:r>
            <a:endParaRPr lang="en-US" i="1" dirty="0"/>
          </a:p>
          <a:p>
            <a:pPr marL="0" indent="0">
              <a:buNone/>
            </a:pPr>
            <a:endParaRPr lang="en-US" dirty="0"/>
          </a:p>
        </p:txBody>
      </p:sp>
      <p:pic>
        <p:nvPicPr>
          <p:cNvPr id="7" name="Picture 6"/>
          <p:cNvPicPr>
            <a:picLocks noChangeAspect="1"/>
          </p:cNvPicPr>
          <p:nvPr/>
        </p:nvPicPr>
        <p:blipFill>
          <a:blip r:embed="rId2"/>
          <a:stretch>
            <a:fillRect/>
          </a:stretch>
        </p:blipFill>
        <p:spPr>
          <a:xfrm>
            <a:off x="4892727" y="2343150"/>
            <a:ext cx="669873" cy="628650"/>
          </a:xfrm>
          <a:prstGeom prst="rect">
            <a:avLst/>
          </a:prstGeom>
        </p:spPr>
      </p:pic>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533400" y="2847975"/>
            <a:ext cx="3886200" cy="2914650"/>
          </a:xfrm>
        </p:spPr>
      </p:pic>
    </p:spTree>
    <p:extLst>
      <p:ext uri="{BB962C8B-B14F-4D97-AF65-F5344CB8AC3E}">
        <p14:creationId xmlns:p14="http://schemas.microsoft.com/office/powerpoint/2010/main" val="1435048183"/>
      </p:ext>
    </p:extLst>
  </p:cSld>
  <p:clrMapOvr>
    <a:masterClrMapping/>
  </p:clrMapOvr>
  <mc:AlternateContent xmlns:mc="http://schemas.openxmlformats.org/markup-compatibility/2006">
    <mc:Choice xmlns:p14="http://schemas.microsoft.com/office/powerpoint/2010/main" Requires="p14">
      <p:transition spd="slow" p14:dur="2000" advClick="0" advTm="6000"/>
    </mc:Choice>
    <mc:Fallback>
      <p:transition spd="slow" advClick="0" advTm="6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Laura Howe:  </a:t>
            </a:r>
            <a:r>
              <a:rPr lang="en-US" sz="2800" dirty="0" smtClean="0"/>
              <a:t>Cancer Center Information Desk</a:t>
            </a:r>
            <a:r>
              <a:rPr lang="en-US" dirty="0" smtClean="0"/>
              <a:t> </a:t>
            </a:r>
            <a:endParaRPr lang="en-US" dirty="0"/>
          </a:p>
        </p:txBody>
      </p:sp>
      <p:sp>
        <p:nvSpPr>
          <p:cNvPr id="4" name="Content Placeholder 3"/>
          <p:cNvSpPr>
            <a:spLocks noGrp="1"/>
          </p:cNvSpPr>
          <p:nvPr>
            <p:ph sz="half" idx="2"/>
          </p:nvPr>
        </p:nvSpPr>
        <p:spPr/>
        <p:txBody>
          <a:bodyPr/>
          <a:lstStyle/>
          <a:p>
            <a:pPr marL="0" indent="0">
              <a:buNone/>
            </a:pPr>
            <a:r>
              <a:rPr lang="en-US" b="1" dirty="0" smtClean="0"/>
              <a:t>I         Volunteering @ Baptist Health because:  </a:t>
            </a:r>
          </a:p>
          <a:p>
            <a:pPr marL="0" indent="0">
              <a:buNone/>
            </a:pPr>
            <a:endParaRPr lang="en-US" i="1" dirty="0" smtClean="0"/>
          </a:p>
          <a:p>
            <a:pPr marL="0" indent="0">
              <a:buNone/>
            </a:pPr>
            <a:r>
              <a:rPr lang="en-US" i="1" dirty="0" smtClean="0"/>
              <a:t>I get a chance to meet such wonderful people.</a:t>
            </a:r>
            <a:endParaRPr lang="en-US" i="1" dirty="0"/>
          </a:p>
          <a:p>
            <a:pPr marL="0" indent="0">
              <a:buNone/>
            </a:pPr>
            <a:endParaRPr lang="en-US" dirty="0"/>
          </a:p>
        </p:txBody>
      </p:sp>
      <p:pic>
        <p:nvPicPr>
          <p:cNvPr id="7" name="Picture 6"/>
          <p:cNvPicPr>
            <a:picLocks noChangeAspect="1"/>
          </p:cNvPicPr>
          <p:nvPr/>
        </p:nvPicPr>
        <p:blipFill>
          <a:blip r:embed="rId2"/>
          <a:stretch>
            <a:fillRect/>
          </a:stretch>
        </p:blipFill>
        <p:spPr>
          <a:xfrm>
            <a:off x="4892727" y="2343150"/>
            <a:ext cx="669873" cy="628650"/>
          </a:xfrm>
          <a:prstGeom prst="rect">
            <a:avLst/>
          </a:prstGeom>
        </p:spPr>
      </p:pic>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533400" y="2847975"/>
            <a:ext cx="3886200" cy="2914650"/>
          </a:xfrm>
        </p:spPr>
      </p:pic>
    </p:spTree>
    <p:extLst>
      <p:ext uri="{BB962C8B-B14F-4D97-AF65-F5344CB8AC3E}">
        <p14:creationId xmlns:p14="http://schemas.microsoft.com/office/powerpoint/2010/main" val="4179955164"/>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Genie </a:t>
            </a:r>
            <a:r>
              <a:rPr lang="en-US" dirty="0" err="1" smtClean="0"/>
              <a:t>Hussick</a:t>
            </a:r>
            <a:r>
              <a:rPr lang="en-US" dirty="0" smtClean="0"/>
              <a:t>:  </a:t>
            </a:r>
            <a:r>
              <a:rPr lang="en-US" sz="2800" dirty="0" smtClean="0"/>
              <a:t>Library</a:t>
            </a:r>
            <a:endParaRPr lang="en-US" dirty="0"/>
          </a:p>
        </p:txBody>
      </p:sp>
      <p:sp>
        <p:nvSpPr>
          <p:cNvPr id="4" name="Content Placeholder 3"/>
          <p:cNvSpPr>
            <a:spLocks noGrp="1"/>
          </p:cNvSpPr>
          <p:nvPr>
            <p:ph sz="half" idx="2"/>
          </p:nvPr>
        </p:nvSpPr>
        <p:spPr/>
        <p:txBody>
          <a:bodyPr/>
          <a:lstStyle/>
          <a:p>
            <a:pPr marL="0" indent="0">
              <a:buNone/>
            </a:pPr>
            <a:r>
              <a:rPr lang="en-US" b="1" dirty="0" smtClean="0"/>
              <a:t>I         Volunteering @ Baptist Health because:  </a:t>
            </a:r>
          </a:p>
          <a:p>
            <a:pPr marL="0" indent="0">
              <a:buNone/>
            </a:pPr>
            <a:endParaRPr lang="en-US" i="1" dirty="0" smtClean="0"/>
          </a:p>
          <a:p>
            <a:pPr marL="0" indent="0">
              <a:buNone/>
            </a:pPr>
            <a:r>
              <a:rPr lang="en-US" i="1" dirty="0" smtClean="0"/>
              <a:t>I feel by helping hospital staff we are saving expenses and easing the need to hire more employees.</a:t>
            </a:r>
            <a:endParaRPr lang="en-US" i="1" dirty="0"/>
          </a:p>
          <a:p>
            <a:pPr marL="0" indent="0">
              <a:buNone/>
            </a:pPr>
            <a:endParaRPr lang="en-US" dirty="0"/>
          </a:p>
        </p:txBody>
      </p:sp>
      <p:pic>
        <p:nvPicPr>
          <p:cNvPr id="7" name="Picture 6"/>
          <p:cNvPicPr>
            <a:picLocks noChangeAspect="1"/>
          </p:cNvPicPr>
          <p:nvPr/>
        </p:nvPicPr>
        <p:blipFill>
          <a:blip r:embed="rId2"/>
          <a:stretch>
            <a:fillRect/>
          </a:stretch>
        </p:blipFill>
        <p:spPr>
          <a:xfrm>
            <a:off x="4892727" y="2343150"/>
            <a:ext cx="669873" cy="628650"/>
          </a:xfrm>
          <a:prstGeom prst="rect">
            <a:avLst/>
          </a:prstGeom>
        </p:spPr>
      </p:pic>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533400" y="2847975"/>
            <a:ext cx="3886200" cy="2914650"/>
          </a:xfrm>
        </p:spPr>
      </p:pic>
    </p:spTree>
    <p:extLst>
      <p:ext uri="{BB962C8B-B14F-4D97-AF65-F5344CB8AC3E}">
        <p14:creationId xmlns:p14="http://schemas.microsoft.com/office/powerpoint/2010/main" val="2380881530"/>
      </p:ext>
    </p:extLst>
  </p:cSld>
  <p:clrMapOvr>
    <a:masterClrMapping/>
  </p:clrMapOvr>
  <mc:AlternateContent xmlns:mc="http://schemas.openxmlformats.org/markup-compatibility/2006">
    <mc:Choice xmlns:p14="http://schemas.microsoft.com/office/powerpoint/2010/main" Requires="p14">
      <p:transition spd="slow" p14:dur="2000" advClick="0" advTm="7000"/>
    </mc:Choice>
    <mc:Fallback>
      <p:transition spd="slow" advClick="0" advTm="7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Judy </a:t>
            </a:r>
            <a:r>
              <a:rPr lang="en-US" dirty="0" err="1" smtClean="0"/>
              <a:t>Ivanchek</a:t>
            </a:r>
            <a:r>
              <a:rPr lang="en-US" dirty="0" smtClean="0"/>
              <a:t>:  </a:t>
            </a:r>
            <a:r>
              <a:rPr lang="en-US" sz="2800" dirty="0" smtClean="0"/>
              <a:t>Gift Shop</a:t>
            </a:r>
            <a:endParaRPr lang="en-US" dirty="0"/>
          </a:p>
        </p:txBody>
      </p:sp>
      <p:sp>
        <p:nvSpPr>
          <p:cNvPr id="4" name="Content Placeholder 3"/>
          <p:cNvSpPr>
            <a:spLocks noGrp="1"/>
          </p:cNvSpPr>
          <p:nvPr>
            <p:ph sz="half" idx="2"/>
          </p:nvPr>
        </p:nvSpPr>
        <p:spPr/>
        <p:txBody>
          <a:bodyPr/>
          <a:lstStyle/>
          <a:p>
            <a:pPr marL="0" indent="0">
              <a:buNone/>
            </a:pPr>
            <a:r>
              <a:rPr lang="en-US" b="1" dirty="0" smtClean="0"/>
              <a:t>I         Volunteering @ Baptist Health because:  </a:t>
            </a:r>
          </a:p>
          <a:p>
            <a:pPr marL="0" indent="0">
              <a:buNone/>
            </a:pPr>
            <a:endParaRPr lang="en-US" i="1" dirty="0" smtClean="0"/>
          </a:p>
          <a:p>
            <a:pPr marL="0" indent="0">
              <a:buNone/>
            </a:pPr>
            <a:r>
              <a:rPr lang="en-US" i="1" dirty="0" smtClean="0"/>
              <a:t>I wanted to stay busy, but it turned out to be my Happy time and I love the people in the Gift Shop. </a:t>
            </a:r>
            <a:endParaRPr lang="en-US" i="1" dirty="0"/>
          </a:p>
          <a:p>
            <a:pPr marL="0" indent="0">
              <a:buNone/>
            </a:pPr>
            <a:endParaRPr lang="en-US" dirty="0"/>
          </a:p>
        </p:txBody>
      </p:sp>
      <p:pic>
        <p:nvPicPr>
          <p:cNvPr id="7" name="Picture 6"/>
          <p:cNvPicPr>
            <a:picLocks noChangeAspect="1"/>
          </p:cNvPicPr>
          <p:nvPr/>
        </p:nvPicPr>
        <p:blipFill>
          <a:blip r:embed="rId2"/>
          <a:stretch>
            <a:fillRect/>
          </a:stretch>
        </p:blipFill>
        <p:spPr>
          <a:xfrm>
            <a:off x="4892727" y="2343150"/>
            <a:ext cx="669873" cy="628650"/>
          </a:xfrm>
          <a:prstGeom prst="rect">
            <a:avLst/>
          </a:prstGeom>
        </p:spPr>
      </p:pic>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533400" y="2847975"/>
            <a:ext cx="3886200" cy="2914650"/>
          </a:xfrm>
        </p:spPr>
      </p:pic>
    </p:spTree>
    <p:extLst>
      <p:ext uri="{BB962C8B-B14F-4D97-AF65-F5344CB8AC3E}">
        <p14:creationId xmlns:p14="http://schemas.microsoft.com/office/powerpoint/2010/main" val="2930768484"/>
      </p:ext>
    </p:extLst>
  </p:cSld>
  <p:clrMapOvr>
    <a:masterClrMapping/>
  </p:clrMapOvr>
  <mc:AlternateContent xmlns:mc="http://schemas.openxmlformats.org/markup-compatibility/2006">
    <mc:Choice xmlns:p14="http://schemas.microsoft.com/office/powerpoint/2010/main" Requires="p14">
      <p:transition spd="slow" p14:dur="2000" advClick="0" advTm="7000"/>
    </mc:Choice>
    <mc:Fallback>
      <p:transition spd="slow" advClick="0" advTm="7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Alberta Kemplin:  </a:t>
            </a:r>
            <a:r>
              <a:rPr lang="en-US" sz="2800" dirty="0" smtClean="0"/>
              <a:t>Gift Shop</a:t>
            </a:r>
            <a:endParaRPr lang="en-US"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457200" y="2790825"/>
            <a:ext cx="4038600" cy="3028950"/>
          </a:xfrm>
        </p:spPr>
      </p:pic>
      <p:sp>
        <p:nvSpPr>
          <p:cNvPr id="4" name="Content Placeholder 3"/>
          <p:cNvSpPr>
            <a:spLocks noGrp="1"/>
          </p:cNvSpPr>
          <p:nvPr>
            <p:ph sz="half" idx="2"/>
          </p:nvPr>
        </p:nvSpPr>
        <p:spPr/>
        <p:txBody>
          <a:bodyPr/>
          <a:lstStyle/>
          <a:p>
            <a:pPr marL="0" indent="0">
              <a:buNone/>
            </a:pPr>
            <a:r>
              <a:rPr lang="en-US" b="1" dirty="0" smtClean="0"/>
              <a:t>I         Volunteering @ Baptist Health because:  </a:t>
            </a:r>
          </a:p>
          <a:p>
            <a:pPr marL="0" indent="0">
              <a:buNone/>
            </a:pPr>
            <a:endParaRPr lang="en-US" i="1" dirty="0" smtClean="0"/>
          </a:p>
          <a:p>
            <a:pPr marL="0" indent="0">
              <a:buNone/>
            </a:pPr>
            <a:r>
              <a:rPr lang="en-US" i="1" dirty="0" smtClean="0"/>
              <a:t>I enjoy providing customer service to patients and their family.</a:t>
            </a:r>
            <a:endParaRPr lang="en-US" i="1" dirty="0"/>
          </a:p>
          <a:p>
            <a:pPr marL="0" indent="0">
              <a:buNone/>
            </a:pPr>
            <a:endParaRPr lang="en-US" dirty="0"/>
          </a:p>
        </p:txBody>
      </p:sp>
      <p:pic>
        <p:nvPicPr>
          <p:cNvPr id="7" name="Picture 6"/>
          <p:cNvPicPr>
            <a:picLocks noChangeAspect="1"/>
          </p:cNvPicPr>
          <p:nvPr/>
        </p:nvPicPr>
        <p:blipFill>
          <a:blip r:embed="rId3"/>
          <a:stretch>
            <a:fillRect/>
          </a:stretch>
        </p:blipFill>
        <p:spPr>
          <a:xfrm>
            <a:off x="4892727" y="2343150"/>
            <a:ext cx="669873" cy="628650"/>
          </a:xfrm>
          <a:prstGeom prst="rect">
            <a:avLst/>
          </a:prstGeom>
        </p:spPr>
      </p:pic>
    </p:spTree>
    <p:extLst>
      <p:ext uri="{BB962C8B-B14F-4D97-AF65-F5344CB8AC3E}">
        <p14:creationId xmlns:p14="http://schemas.microsoft.com/office/powerpoint/2010/main" val="3070379934"/>
      </p:ext>
    </p:extLst>
  </p:cSld>
  <p:clrMapOvr>
    <a:masterClrMapping/>
  </p:clrMapOvr>
  <mc:AlternateContent xmlns:mc="http://schemas.openxmlformats.org/markup-compatibility/2006">
    <mc:Choice xmlns:p14="http://schemas.microsoft.com/office/powerpoint/2010/main" Requires="p14">
      <p:transition spd="slow" p14:dur="2000" advClick="0" advTm="6000"/>
    </mc:Choice>
    <mc:Fallback>
      <p:transition spd="slow" advClick="0" advTm="6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Drexell Kemplin:  </a:t>
            </a:r>
            <a:r>
              <a:rPr lang="en-US" sz="2800" dirty="0" smtClean="0"/>
              <a:t>Surgery Waiting</a:t>
            </a:r>
            <a:endParaRPr lang="en-US" dirty="0"/>
          </a:p>
        </p:txBody>
      </p:sp>
      <p:sp>
        <p:nvSpPr>
          <p:cNvPr id="4" name="Content Placeholder 3"/>
          <p:cNvSpPr>
            <a:spLocks noGrp="1"/>
          </p:cNvSpPr>
          <p:nvPr>
            <p:ph sz="half" idx="2"/>
          </p:nvPr>
        </p:nvSpPr>
        <p:spPr/>
        <p:txBody>
          <a:bodyPr/>
          <a:lstStyle/>
          <a:p>
            <a:pPr marL="0" indent="0">
              <a:buNone/>
            </a:pPr>
            <a:r>
              <a:rPr lang="en-US" b="1" dirty="0" smtClean="0"/>
              <a:t>I         Volunteering @ Baptist Health because:  </a:t>
            </a:r>
          </a:p>
          <a:p>
            <a:pPr marL="0" indent="0">
              <a:buNone/>
            </a:pPr>
            <a:endParaRPr lang="en-US" i="1" dirty="0" smtClean="0"/>
          </a:p>
          <a:p>
            <a:pPr marL="0" indent="0">
              <a:buNone/>
            </a:pPr>
            <a:r>
              <a:rPr lang="en-US" i="1" dirty="0" smtClean="0"/>
              <a:t>I enjoy helping people.</a:t>
            </a:r>
            <a:endParaRPr lang="en-US" i="1" dirty="0"/>
          </a:p>
          <a:p>
            <a:pPr marL="0" indent="0">
              <a:buNone/>
            </a:pPr>
            <a:endParaRPr lang="en-US" dirty="0"/>
          </a:p>
        </p:txBody>
      </p:sp>
      <p:pic>
        <p:nvPicPr>
          <p:cNvPr id="7" name="Picture 6"/>
          <p:cNvPicPr>
            <a:picLocks noChangeAspect="1"/>
          </p:cNvPicPr>
          <p:nvPr/>
        </p:nvPicPr>
        <p:blipFill>
          <a:blip r:embed="rId2"/>
          <a:stretch>
            <a:fillRect/>
          </a:stretch>
        </p:blipFill>
        <p:spPr>
          <a:xfrm>
            <a:off x="4892727" y="2343150"/>
            <a:ext cx="669873" cy="628650"/>
          </a:xfrm>
          <a:prstGeom prst="rect">
            <a:avLst/>
          </a:prstGeom>
        </p:spPr>
      </p:pic>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533400" y="2847975"/>
            <a:ext cx="3886200" cy="2914650"/>
          </a:xfrm>
        </p:spPr>
      </p:pic>
    </p:spTree>
    <p:extLst>
      <p:ext uri="{BB962C8B-B14F-4D97-AF65-F5344CB8AC3E}">
        <p14:creationId xmlns:p14="http://schemas.microsoft.com/office/powerpoint/2010/main" val="929176474"/>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458200" cy="1143000"/>
          </a:xfrm>
        </p:spPr>
        <p:txBody>
          <a:bodyPr>
            <a:normAutofit/>
          </a:bodyPr>
          <a:lstStyle/>
          <a:p>
            <a:r>
              <a:rPr lang="en-US" dirty="0" smtClean="0"/>
              <a:t>Linda Martin:  </a:t>
            </a:r>
            <a:r>
              <a:rPr lang="en-US" sz="2800" dirty="0" smtClean="0"/>
              <a:t>NICU Reception / Flower Delivery</a:t>
            </a:r>
            <a:endParaRPr lang="en-US" dirty="0"/>
          </a:p>
        </p:txBody>
      </p:sp>
      <p:sp>
        <p:nvSpPr>
          <p:cNvPr id="4" name="Content Placeholder 3"/>
          <p:cNvSpPr>
            <a:spLocks noGrp="1"/>
          </p:cNvSpPr>
          <p:nvPr>
            <p:ph sz="half" idx="2"/>
          </p:nvPr>
        </p:nvSpPr>
        <p:spPr/>
        <p:txBody>
          <a:bodyPr/>
          <a:lstStyle/>
          <a:p>
            <a:pPr marL="0" indent="0">
              <a:buNone/>
            </a:pPr>
            <a:r>
              <a:rPr lang="en-US" b="1" dirty="0" smtClean="0"/>
              <a:t>I         Volunteering @ Baptist Health because:  </a:t>
            </a:r>
          </a:p>
          <a:p>
            <a:pPr marL="0" indent="0">
              <a:buNone/>
            </a:pPr>
            <a:endParaRPr lang="en-US" i="1" dirty="0" smtClean="0"/>
          </a:p>
          <a:p>
            <a:pPr marL="0" indent="0">
              <a:buNone/>
            </a:pPr>
            <a:r>
              <a:rPr lang="en-US" i="1" dirty="0" smtClean="0"/>
              <a:t>Of the opportunity to support our patients, families, their friends, visitors, and our hospital staff.</a:t>
            </a:r>
            <a:endParaRPr lang="en-US" i="1" dirty="0"/>
          </a:p>
          <a:p>
            <a:pPr marL="0" indent="0">
              <a:buNone/>
            </a:pPr>
            <a:endParaRPr lang="en-US" dirty="0"/>
          </a:p>
        </p:txBody>
      </p:sp>
      <p:pic>
        <p:nvPicPr>
          <p:cNvPr id="7" name="Picture 6"/>
          <p:cNvPicPr>
            <a:picLocks noChangeAspect="1"/>
          </p:cNvPicPr>
          <p:nvPr/>
        </p:nvPicPr>
        <p:blipFill>
          <a:blip r:embed="rId2"/>
          <a:stretch>
            <a:fillRect/>
          </a:stretch>
        </p:blipFill>
        <p:spPr>
          <a:xfrm>
            <a:off x="4892727" y="2343150"/>
            <a:ext cx="669873" cy="628650"/>
          </a:xfrm>
          <a:prstGeom prst="rect">
            <a:avLst/>
          </a:prstGeom>
        </p:spPr>
      </p:pic>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533400" y="2847975"/>
            <a:ext cx="3886200" cy="2914650"/>
          </a:xfrm>
        </p:spPr>
      </p:pic>
    </p:spTree>
    <p:extLst>
      <p:ext uri="{BB962C8B-B14F-4D97-AF65-F5344CB8AC3E}">
        <p14:creationId xmlns:p14="http://schemas.microsoft.com/office/powerpoint/2010/main" val="3158929196"/>
      </p:ext>
    </p:extLst>
  </p:cSld>
  <p:clrMapOvr>
    <a:masterClrMapping/>
  </p:clrMapOvr>
  <mc:AlternateContent xmlns:mc="http://schemas.openxmlformats.org/markup-compatibility/2006">
    <mc:Choice xmlns:p14="http://schemas.microsoft.com/office/powerpoint/2010/main" Requires="p14">
      <p:transition spd="slow" p14:dur="2000" advClick="0" advTm="7000"/>
    </mc:Choice>
    <mc:Fallback>
      <p:transition spd="slow" advClick="0" advTm="7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Caroline Mathis:  </a:t>
            </a:r>
            <a:r>
              <a:rPr lang="en-US" sz="2800" dirty="0" smtClean="0"/>
              <a:t>Gift Shop</a:t>
            </a:r>
            <a:endParaRPr lang="en-US" dirty="0"/>
          </a:p>
        </p:txBody>
      </p:sp>
      <p:sp>
        <p:nvSpPr>
          <p:cNvPr id="4" name="Content Placeholder 3"/>
          <p:cNvSpPr>
            <a:spLocks noGrp="1"/>
          </p:cNvSpPr>
          <p:nvPr>
            <p:ph sz="half" idx="2"/>
          </p:nvPr>
        </p:nvSpPr>
        <p:spPr>
          <a:xfrm>
            <a:off x="4648200" y="2362199"/>
            <a:ext cx="4038600" cy="4359276"/>
          </a:xfrm>
        </p:spPr>
        <p:txBody>
          <a:bodyPr>
            <a:normAutofit/>
          </a:bodyPr>
          <a:lstStyle/>
          <a:p>
            <a:pPr marL="0" indent="0">
              <a:buNone/>
            </a:pPr>
            <a:r>
              <a:rPr lang="en-US" b="1" dirty="0" smtClean="0"/>
              <a:t>I         Volunteering @ Baptist Health because:  </a:t>
            </a:r>
          </a:p>
          <a:p>
            <a:pPr marL="0" indent="0">
              <a:buNone/>
            </a:pPr>
            <a:endParaRPr lang="en-US" i="1" dirty="0" smtClean="0"/>
          </a:p>
          <a:p>
            <a:pPr marL="0" indent="0">
              <a:buNone/>
            </a:pPr>
            <a:r>
              <a:rPr lang="en-US" i="1" dirty="0" smtClean="0"/>
              <a:t>What a privilege it is to volunteer at Baptist Health!  The interaction with the hospital employees and others always brightens my day.</a:t>
            </a:r>
            <a:endParaRPr lang="en-US" i="1" dirty="0"/>
          </a:p>
          <a:p>
            <a:pPr marL="0" indent="0">
              <a:buNone/>
            </a:pPr>
            <a:endParaRPr lang="en-US" dirty="0"/>
          </a:p>
        </p:txBody>
      </p:sp>
      <p:pic>
        <p:nvPicPr>
          <p:cNvPr id="7" name="Picture 6"/>
          <p:cNvPicPr>
            <a:picLocks noChangeAspect="1"/>
          </p:cNvPicPr>
          <p:nvPr/>
        </p:nvPicPr>
        <p:blipFill>
          <a:blip r:embed="rId2"/>
          <a:stretch>
            <a:fillRect/>
          </a:stretch>
        </p:blipFill>
        <p:spPr>
          <a:xfrm>
            <a:off x="4892727" y="2343150"/>
            <a:ext cx="669873" cy="628650"/>
          </a:xfrm>
          <a:prstGeom prst="rect">
            <a:avLst/>
          </a:prstGeom>
        </p:spPr>
      </p:pic>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457200" y="2790825"/>
            <a:ext cx="4038600" cy="3028950"/>
          </a:xfrm>
        </p:spPr>
      </p:pic>
    </p:spTree>
    <p:extLst>
      <p:ext uri="{BB962C8B-B14F-4D97-AF65-F5344CB8AC3E}">
        <p14:creationId xmlns:p14="http://schemas.microsoft.com/office/powerpoint/2010/main" val="820736029"/>
      </p:ext>
    </p:extLst>
  </p:cSld>
  <p:clrMapOvr>
    <a:masterClrMapping/>
  </p:clrMapOvr>
  <mc:AlternateContent xmlns:mc="http://schemas.openxmlformats.org/markup-compatibility/2006">
    <mc:Choice xmlns:p14="http://schemas.microsoft.com/office/powerpoint/2010/main" Requires="p14">
      <p:transition spd="slow" p14:dur="2000" advClick="0" advTm="7000"/>
    </mc:Choice>
    <mc:Fallback>
      <p:transition spd="slow" advClick="0" advTm="7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Bonnie Morris:  </a:t>
            </a:r>
            <a:r>
              <a:rPr lang="en-US" sz="2800" dirty="0" smtClean="0"/>
              <a:t>ED Communication Liaison</a:t>
            </a:r>
            <a:endParaRPr lang="en-US" dirty="0"/>
          </a:p>
        </p:txBody>
      </p:sp>
      <p:sp>
        <p:nvSpPr>
          <p:cNvPr id="4" name="Content Placeholder 3"/>
          <p:cNvSpPr>
            <a:spLocks noGrp="1"/>
          </p:cNvSpPr>
          <p:nvPr>
            <p:ph sz="half" idx="2"/>
          </p:nvPr>
        </p:nvSpPr>
        <p:spPr/>
        <p:txBody>
          <a:bodyPr/>
          <a:lstStyle/>
          <a:p>
            <a:pPr marL="0" indent="0">
              <a:buNone/>
            </a:pPr>
            <a:r>
              <a:rPr lang="en-US" b="1" dirty="0" smtClean="0"/>
              <a:t>I         Volunteering @ Baptist Health because:  </a:t>
            </a:r>
          </a:p>
          <a:p>
            <a:pPr marL="0" indent="0">
              <a:buNone/>
            </a:pPr>
            <a:endParaRPr lang="en-US" i="1" dirty="0" smtClean="0"/>
          </a:p>
          <a:p>
            <a:pPr marL="0" indent="0">
              <a:buNone/>
            </a:pPr>
            <a:r>
              <a:rPr lang="en-US" i="1" dirty="0" smtClean="0"/>
              <a:t>I enjoy helping the patients and the staff in the ED.</a:t>
            </a:r>
            <a:endParaRPr lang="en-US" i="1" dirty="0"/>
          </a:p>
          <a:p>
            <a:pPr marL="0" indent="0">
              <a:buNone/>
            </a:pPr>
            <a:endParaRPr lang="en-US" dirty="0"/>
          </a:p>
        </p:txBody>
      </p:sp>
      <p:pic>
        <p:nvPicPr>
          <p:cNvPr id="7" name="Picture 6"/>
          <p:cNvPicPr>
            <a:picLocks noChangeAspect="1"/>
          </p:cNvPicPr>
          <p:nvPr/>
        </p:nvPicPr>
        <p:blipFill>
          <a:blip r:embed="rId2"/>
          <a:stretch>
            <a:fillRect/>
          </a:stretch>
        </p:blipFill>
        <p:spPr>
          <a:xfrm>
            <a:off x="4892727" y="2343150"/>
            <a:ext cx="669873" cy="628650"/>
          </a:xfrm>
          <a:prstGeom prst="rect">
            <a:avLst/>
          </a:prstGeom>
        </p:spPr>
      </p:pic>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2790825"/>
            <a:ext cx="4038600" cy="3028950"/>
          </a:xfrm>
        </p:spPr>
      </p:pic>
    </p:spTree>
    <p:extLst>
      <p:ext uri="{BB962C8B-B14F-4D97-AF65-F5344CB8AC3E}">
        <p14:creationId xmlns:p14="http://schemas.microsoft.com/office/powerpoint/2010/main" val="2497421260"/>
      </p:ext>
    </p:extLst>
  </p:cSld>
  <p:clrMapOvr>
    <a:masterClrMapping/>
  </p:clrMapOvr>
  <mc:AlternateContent xmlns:mc="http://schemas.openxmlformats.org/markup-compatibility/2006">
    <mc:Choice xmlns:p14="http://schemas.microsoft.com/office/powerpoint/2010/main" Requires="p14">
      <p:transition spd="slow" p14:dur="2000" advClick="0" advTm="6000"/>
    </mc:Choice>
    <mc:Fallback>
      <p:transition spd="slow" advClick="0" advTm="6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Lois Noland:  </a:t>
            </a:r>
            <a:r>
              <a:rPr lang="en-US" sz="2800" dirty="0" smtClean="0"/>
              <a:t>Gift Shop</a:t>
            </a:r>
            <a:endParaRPr lang="en-US" dirty="0"/>
          </a:p>
        </p:txBody>
      </p:sp>
      <p:sp>
        <p:nvSpPr>
          <p:cNvPr id="4" name="Content Placeholder 3"/>
          <p:cNvSpPr>
            <a:spLocks noGrp="1"/>
          </p:cNvSpPr>
          <p:nvPr>
            <p:ph sz="half" idx="2"/>
          </p:nvPr>
        </p:nvSpPr>
        <p:spPr/>
        <p:txBody>
          <a:bodyPr/>
          <a:lstStyle/>
          <a:p>
            <a:pPr marL="0" indent="0">
              <a:buNone/>
            </a:pPr>
            <a:r>
              <a:rPr lang="en-US" b="1" dirty="0" smtClean="0"/>
              <a:t>I         Volunteering @ Baptist Health because:  </a:t>
            </a:r>
          </a:p>
          <a:p>
            <a:pPr marL="0" indent="0">
              <a:buNone/>
            </a:pPr>
            <a:endParaRPr lang="en-US" i="1" dirty="0" smtClean="0"/>
          </a:p>
          <a:p>
            <a:pPr marL="0" indent="0">
              <a:buNone/>
            </a:pPr>
            <a:r>
              <a:rPr lang="en-US" i="1" dirty="0" smtClean="0"/>
              <a:t>I love working in the “Happy Place” – the Gift Shop!  We see a lot of smiling faces.</a:t>
            </a:r>
            <a:endParaRPr lang="en-US" i="1" dirty="0"/>
          </a:p>
          <a:p>
            <a:pPr marL="0" indent="0">
              <a:buNone/>
            </a:pPr>
            <a:endParaRPr lang="en-US" dirty="0"/>
          </a:p>
        </p:txBody>
      </p:sp>
      <p:pic>
        <p:nvPicPr>
          <p:cNvPr id="7" name="Picture 6"/>
          <p:cNvPicPr>
            <a:picLocks noChangeAspect="1"/>
          </p:cNvPicPr>
          <p:nvPr/>
        </p:nvPicPr>
        <p:blipFill>
          <a:blip r:embed="rId2"/>
          <a:stretch>
            <a:fillRect/>
          </a:stretch>
        </p:blipFill>
        <p:spPr>
          <a:xfrm>
            <a:off x="4892727" y="2343150"/>
            <a:ext cx="669873" cy="628650"/>
          </a:xfrm>
          <a:prstGeom prst="rect">
            <a:avLst/>
          </a:prstGeom>
        </p:spPr>
      </p:pic>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457200" y="2790825"/>
            <a:ext cx="4038600" cy="3028950"/>
          </a:xfrm>
        </p:spPr>
      </p:pic>
    </p:spTree>
    <p:extLst>
      <p:ext uri="{BB962C8B-B14F-4D97-AF65-F5344CB8AC3E}">
        <p14:creationId xmlns:p14="http://schemas.microsoft.com/office/powerpoint/2010/main" val="2080281626"/>
      </p:ext>
    </p:extLst>
  </p:cSld>
  <p:clrMapOvr>
    <a:masterClrMapping/>
  </p:clrMapOvr>
  <mc:AlternateContent xmlns:mc="http://schemas.openxmlformats.org/markup-compatibility/2006">
    <mc:Choice xmlns:p14="http://schemas.microsoft.com/office/powerpoint/2010/main" Requires="p14">
      <p:transition spd="slow" p14:dur="2000" advClick="0" advTm="7000"/>
    </mc:Choice>
    <mc:Fallback>
      <p:transition spd="slow" advClick="0" advTm="7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David Aiken: </a:t>
            </a:r>
            <a:r>
              <a:rPr lang="en-US" sz="2800" dirty="0" smtClean="0"/>
              <a:t>Speech Therapy Loud Crowd</a:t>
            </a:r>
            <a:r>
              <a:rPr lang="en-US" dirty="0" smtClean="0"/>
              <a:t> </a:t>
            </a:r>
            <a:endParaRPr lang="en-US" dirty="0"/>
          </a:p>
        </p:txBody>
      </p:sp>
      <p:sp>
        <p:nvSpPr>
          <p:cNvPr id="4" name="Content Placeholder 3"/>
          <p:cNvSpPr>
            <a:spLocks noGrp="1"/>
          </p:cNvSpPr>
          <p:nvPr>
            <p:ph sz="half" idx="2"/>
          </p:nvPr>
        </p:nvSpPr>
        <p:spPr/>
        <p:txBody>
          <a:bodyPr/>
          <a:lstStyle/>
          <a:p>
            <a:pPr marL="0" indent="0">
              <a:buNone/>
            </a:pPr>
            <a:r>
              <a:rPr lang="en-US" b="1" dirty="0" smtClean="0"/>
              <a:t>I         Volunteering @ Baptist Health because:  </a:t>
            </a:r>
          </a:p>
          <a:p>
            <a:pPr marL="0" indent="0">
              <a:buNone/>
            </a:pPr>
            <a:endParaRPr lang="en-US" i="1" dirty="0" smtClean="0"/>
          </a:p>
          <a:p>
            <a:pPr marL="0" indent="0">
              <a:buNone/>
            </a:pPr>
            <a:r>
              <a:rPr lang="en-US" i="1" dirty="0" smtClean="0"/>
              <a:t>Helping others feels GREAT!</a:t>
            </a:r>
            <a:endParaRPr lang="en-US" i="1" dirty="0"/>
          </a:p>
          <a:p>
            <a:pPr marL="0" indent="0">
              <a:buNone/>
            </a:pPr>
            <a:endParaRPr lang="en-US" dirty="0"/>
          </a:p>
        </p:txBody>
      </p:sp>
      <p:pic>
        <p:nvPicPr>
          <p:cNvPr id="7" name="Picture 6"/>
          <p:cNvPicPr>
            <a:picLocks noChangeAspect="1"/>
          </p:cNvPicPr>
          <p:nvPr/>
        </p:nvPicPr>
        <p:blipFill>
          <a:blip r:embed="rId2"/>
          <a:stretch>
            <a:fillRect/>
          </a:stretch>
        </p:blipFill>
        <p:spPr>
          <a:xfrm>
            <a:off x="4892727" y="2343150"/>
            <a:ext cx="669873" cy="628650"/>
          </a:xfrm>
          <a:prstGeom prst="rect">
            <a:avLst/>
          </a:prstGeom>
        </p:spPr>
      </p:pic>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2790825"/>
            <a:ext cx="4038600" cy="3028950"/>
          </a:xfrm>
        </p:spPr>
      </p:pic>
    </p:spTree>
    <p:extLst>
      <p:ext uri="{BB962C8B-B14F-4D97-AF65-F5344CB8AC3E}">
        <p14:creationId xmlns:p14="http://schemas.microsoft.com/office/powerpoint/2010/main" val="1371906957"/>
      </p:ext>
    </p:extLst>
  </p:cSld>
  <p:clrMapOvr>
    <a:masterClrMapping/>
  </p:clrMapOvr>
  <mc:AlternateContent xmlns:mc="http://schemas.openxmlformats.org/markup-compatibility/2006">
    <mc:Choice xmlns:p14="http://schemas.microsoft.com/office/powerpoint/2010/main" Requires="p14">
      <p:transition spd="slow" p14:dur="2000" advClick="0" advTm="6000"/>
    </mc:Choice>
    <mc:Fallback>
      <p:transition spd="slow" advClick="0" advTm="6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 </a:t>
            </a:r>
            <a:r>
              <a:rPr lang="en-US" dirty="0" err="1" smtClean="0"/>
              <a:t>Nonneman</a:t>
            </a:r>
            <a:r>
              <a:rPr lang="en-US" dirty="0" smtClean="0"/>
              <a:t>:  </a:t>
            </a:r>
            <a:r>
              <a:rPr lang="en-US" sz="2800" dirty="0" smtClean="0"/>
              <a:t>1720 Customer Service</a:t>
            </a:r>
            <a:endParaRPr lang="en-US" dirty="0"/>
          </a:p>
        </p:txBody>
      </p:sp>
      <p:sp>
        <p:nvSpPr>
          <p:cNvPr id="4" name="Content Placeholder 3"/>
          <p:cNvSpPr>
            <a:spLocks noGrp="1"/>
          </p:cNvSpPr>
          <p:nvPr>
            <p:ph sz="half" idx="2"/>
          </p:nvPr>
        </p:nvSpPr>
        <p:spPr/>
        <p:txBody>
          <a:bodyPr/>
          <a:lstStyle/>
          <a:p>
            <a:pPr marL="0" indent="0">
              <a:buNone/>
            </a:pPr>
            <a:r>
              <a:rPr lang="en-US" b="1" dirty="0" smtClean="0"/>
              <a:t>I         Volunteering @ Baptist Health because:  </a:t>
            </a:r>
          </a:p>
          <a:p>
            <a:pPr marL="0" indent="0">
              <a:buNone/>
            </a:pPr>
            <a:endParaRPr lang="en-US" i="1" dirty="0" smtClean="0"/>
          </a:p>
          <a:p>
            <a:pPr marL="0" indent="0">
              <a:buNone/>
            </a:pPr>
            <a:r>
              <a:rPr lang="en-US" i="1" dirty="0" smtClean="0"/>
              <a:t>Of all the great people I meet and work with!</a:t>
            </a:r>
            <a:endParaRPr lang="en-US" i="1" dirty="0"/>
          </a:p>
          <a:p>
            <a:pPr marL="0" indent="0">
              <a:buNone/>
            </a:pPr>
            <a:endParaRPr lang="en-US" dirty="0"/>
          </a:p>
        </p:txBody>
      </p:sp>
      <p:pic>
        <p:nvPicPr>
          <p:cNvPr id="7" name="Picture 6"/>
          <p:cNvPicPr>
            <a:picLocks noChangeAspect="1"/>
          </p:cNvPicPr>
          <p:nvPr/>
        </p:nvPicPr>
        <p:blipFill>
          <a:blip r:embed="rId2"/>
          <a:stretch>
            <a:fillRect/>
          </a:stretch>
        </p:blipFill>
        <p:spPr>
          <a:xfrm>
            <a:off x="4892727" y="2343150"/>
            <a:ext cx="669873" cy="628650"/>
          </a:xfrm>
          <a:prstGeom prst="rect">
            <a:avLst/>
          </a:prstGeom>
        </p:spPr>
      </p:pic>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533400" y="2847975"/>
            <a:ext cx="3886200" cy="2914650"/>
          </a:xfrm>
        </p:spPr>
      </p:pic>
    </p:spTree>
    <p:extLst>
      <p:ext uri="{BB962C8B-B14F-4D97-AF65-F5344CB8AC3E}">
        <p14:creationId xmlns:p14="http://schemas.microsoft.com/office/powerpoint/2010/main" val="3729583227"/>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458200" cy="1143000"/>
          </a:xfrm>
        </p:spPr>
        <p:txBody>
          <a:bodyPr>
            <a:normAutofit/>
          </a:bodyPr>
          <a:lstStyle/>
          <a:p>
            <a:r>
              <a:rPr lang="en-US" dirty="0" smtClean="0"/>
              <a:t>Amir Omidy:  </a:t>
            </a:r>
            <a:r>
              <a:rPr lang="en-US" sz="2800" dirty="0" smtClean="0"/>
              <a:t>Cancer Center Info Desk &amp; Infusion</a:t>
            </a:r>
            <a:endParaRPr lang="en-US" dirty="0"/>
          </a:p>
        </p:txBody>
      </p:sp>
      <p:sp>
        <p:nvSpPr>
          <p:cNvPr id="4" name="Content Placeholder 3"/>
          <p:cNvSpPr>
            <a:spLocks noGrp="1"/>
          </p:cNvSpPr>
          <p:nvPr>
            <p:ph sz="half" idx="2"/>
          </p:nvPr>
        </p:nvSpPr>
        <p:spPr>
          <a:xfrm>
            <a:off x="4648200" y="2362200"/>
            <a:ext cx="4495800" cy="4495800"/>
          </a:xfrm>
        </p:spPr>
        <p:txBody>
          <a:bodyPr>
            <a:normAutofit fontScale="92500" lnSpcReduction="10000"/>
          </a:bodyPr>
          <a:lstStyle/>
          <a:p>
            <a:pPr marL="0" indent="0">
              <a:buNone/>
            </a:pPr>
            <a:r>
              <a:rPr lang="en-US" b="1" dirty="0" smtClean="0"/>
              <a:t>I         Volunteering @        Baptist Health because:  </a:t>
            </a:r>
          </a:p>
          <a:p>
            <a:pPr marL="0" indent="0">
              <a:buNone/>
            </a:pPr>
            <a:endParaRPr lang="en-US" i="1" dirty="0" smtClean="0"/>
          </a:p>
          <a:p>
            <a:pPr marL="0" indent="0">
              <a:buNone/>
            </a:pPr>
            <a:r>
              <a:rPr lang="en-US" i="1" dirty="0" smtClean="0"/>
              <a:t>I was a patient of this hospital and they did a great job because I am cancer free!  So, I decided to give back to those who need my help.  Also, never forget where I was.  I do not want to take my health for granted.</a:t>
            </a:r>
            <a:endParaRPr lang="en-US" i="1" dirty="0"/>
          </a:p>
          <a:p>
            <a:pPr marL="0" indent="0">
              <a:buNone/>
            </a:pPr>
            <a:endParaRPr lang="en-US" dirty="0"/>
          </a:p>
        </p:txBody>
      </p:sp>
      <p:pic>
        <p:nvPicPr>
          <p:cNvPr id="7" name="Picture 6"/>
          <p:cNvPicPr>
            <a:picLocks noChangeAspect="1"/>
          </p:cNvPicPr>
          <p:nvPr/>
        </p:nvPicPr>
        <p:blipFill>
          <a:blip r:embed="rId2"/>
          <a:stretch>
            <a:fillRect/>
          </a:stretch>
        </p:blipFill>
        <p:spPr>
          <a:xfrm>
            <a:off x="4892727" y="2343151"/>
            <a:ext cx="517473" cy="485628"/>
          </a:xfrm>
          <a:prstGeom prst="rect">
            <a:avLst/>
          </a:prstGeom>
        </p:spPr>
      </p:pic>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2790825"/>
            <a:ext cx="4038600" cy="3028950"/>
          </a:xfrm>
        </p:spPr>
      </p:pic>
    </p:spTree>
    <p:extLst>
      <p:ext uri="{BB962C8B-B14F-4D97-AF65-F5344CB8AC3E}">
        <p14:creationId xmlns:p14="http://schemas.microsoft.com/office/powerpoint/2010/main" val="1885497914"/>
      </p:ext>
    </p:extLst>
  </p:cSld>
  <p:clrMapOvr>
    <a:masterClrMapping/>
  </p:clrMapOvr>
  <mc:AlternateContent xmlns:mc="http://schemas.openxmlformats.org/markup-compatibility/2006">
    <mc:Choice xmlns:p14="http://schemas.microsoft.com/office/powerpoint/2010/main" Requires="p14">
      <p:transition spd="slow" p14:dur="2000" advClick="0" advTm="8000"/>
    </mc:Choice>
    <mc:Fallback>
      <p:transition spd="slow" advClick="0" advTm="8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686800" cy="1143000"/>
          </a:xfrm>
        </p:spPr>
        <p:txBody>
          <a:bodyPr>
            <a:normAutofit/>
          </a:bodyPr>
          <a:lstStyle/>
          <a:p>
            <a:r>
              <a:rPr lang="en-US" dirty="0" smtClean="0"/>
              <a:t>Jack Patterson:  </a:t>
            </a:r>
            <a:r>
              <a:rPr lang="en-US" sz="2800" dirty="0" smtClean="0"/>
              <a:t>Surgery Center &amp; NICU Reception</a:t>
            </a:r>
            <a:endParaRPr lang="en-US" dirty="0"/>
          </a:p>
        </p:txBody>
      </p:sp>
      <p:sp>
        <p:nvSpPr>
          <p:cNvPr id="4" name="Content Placeholder 3"/>
          <p:cNvSpPr>
            <a:spLocks noGrp="1"/>
          </p:cNvSpPr>
          <p:nvPr>
            <p:ph sz="half" idx="2"/>
          </p:nvPr>
        </p:nvSpPr>
        <p:spPr>
          <a:xfrm>
            <a:off x="4648200" y="2362199"/>
            <a:ext cx="4038600" cy="4359275"/>
          </a:xfrm>
        </p:spPr>
        <p:txBody>
          <a:bodyPr>
            <a:normAutofit/>
          </a:bodyPr>
          <a:lstStyle/>
          <a:p>
            <a:pPr marL="0" indent="0">
              <a:buNone/>
            </a:pPr>
            <a:r>
              <a:rPr lang="en-US" b="1" dirty="0" smtClean="0"/>
              <a:t>I         Volunteering @ Baptist Health because:  </a:t>
            </a:r>
          </a:p>
          <a:p>
            <a:pPr marL="0" indent="0">
              <a:buNone/>
            </a:pPr>
            <a:endParaRPr lang="en-US" i="1" dirty="0" smtClean="0"/>
          </a:p>
          <a:p>
            <a:pPr marL="0" indent="0">
              <a:buNone/>
            </a:pPr>
            <a:r>
              <a:rPr lang="en-US" i="1" dirty="0" smtClean="0"/>
              <a:t>I love to volunteer because I like serving others and I love the people I work with. They are the kindest, most compassionate people in the world.</a:t>
            </a:r>
            <a:endParaRPr lang="en-US" i="1" dirty="0"/>
          </a:p>
          <a:p>
            <a:pPr marL="0" indent="0">
              <a:buNone/>
            </a:pPr>
            <a:endParaRPr lang="en-US" dirty="0"/>
          </a:p>
        </p:txBody>
      </p:sp>
      <p:pic>
        <p:nvPicPr>
          <p:cNvPr id="7" name="Picture 6"/>
          <p:cNvPicPr>
            <a:picLocks noChangeAspect="1"/>
          </p:cNvPicPr>
          <p:nvPr/>
        </p:nvPicPr>
        <p:blipFill>
          <a:blip r:embed="rId2"/>
          <a:stretch>
            <a:fillRect/>
          </a:stretch>
        </p:blipFill>
        <p:spPr>
          <a:xfrm>
            <a:off x="4892727" y="2343150"/>
            <a:ext cx="669873" cy="628650"/>
          </a:xfrm>
          <a:prstGeom prst="rect">
            <a:avLst/>
          </a:prstGeom>
        </p:spPr>
      </p:pic>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533400" y="2847975"/>
            <a:ext cx="3886200" cy="2914650"/>
          </a:xfrm>
        </p:spPr>
      </p:pic>
    </p:spTree>
    <p:extLst>
      <p:ext uri="{BB962C8B-B14F-4D97-AF65-F5344CB8AC3E}">
        <p14:creationId xmlns:p14="http://schemas.microsoft.com/office/powerpoint/2010/main" val="2855711247"/>
      </p:ext>
    </p:extLst>
  </p:cSld>
  <p:clrMapOvr>
    <a:masterClrMapping/>
  </p:clrMapOvr>
  <mc:AlternateContent xmlns:mc="http://schemas.openxmlformats.org/markup-compatibility/2006">
    <mc:Choice xmlns:p14="http://schemas.microsoft.com/office/powerpoint/2010/main" Requires="p14">
      <p:transition spd="slow" p14:dur="2000" advClick="0" advTm="8000"/>
    </mc:Choice>
    <mc:Fallback>
      <p:transition spd="slow" advClick="0" advTm="8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Joyce </a:t>
            </a:r>
            <a:r>
              <a:rPr lang="en-US" dirty="0" err="1" smtClean="0"/>
              <a:t>Quiggins</a:t>
            </a:r>
            <a:r>
              <a:rPr lang="en-US" dirty="0" smtClean="0"/>
              <a:t>:  </a:t>
            </a:r>
            <a:r>
              <a:rPr lang="en-US" sz="2800" dirty="0" smtClean="0"/>
              <a:t>Surgery Waiting</a:t>
            </a:r>
            <a:endParaRPr lang="en-US" dirty="0"/>
          </a:p>
        </p:txBody>
      </p:sp>
      <p:sp>
        <p:nvSpPr>
          <p:cNvPr id="4" name="Content Placeholder 3"/>
          <p:cNvSpPr>
            <a:spLocks noGrp="1"/>
          </p:cNvSpPr>
          <p:nvPr>
            <p:ph sz="half" idx="2"/>
          </p:nvPr>
        </p:nvSpPr>
        <p:spPr/>
        <p:txBody>
          <a:bodyPr/>
          <a:lstStyle/>
          <a:p>
            <a:pPr marL="0" indent="0">
              <a:buNone/>
            </a:pPr>
            <a:r>
              <a:rPr lang="en-US" b="1" dirty="0" smtClean="0"/>
              <a:t>I         Volunteering @ Baptist Health because:  </a:t>
            </a:r>
          </a:p>
          <a:p>
            <a:pPr marL="0" indent="0">
              <a:buNone/>
            </a:pPr>
            <a:endParaRPr lang="en-US" i="1" dirty="0" smtClean="0"/>
          </a:p>
          <a:p>
            <a:pPr marL="0" indent="0">
              <a:buNone/>
            </a:pPr>
            <a:r>
              <a:rPr lang="en-US" i="1" dirty="0" smtClean="0"/>
              <a:t>I enjoy helping and meeting people.</a:t>
            </a:r>
            <a:endParaRPr lang="en-US" i="1" dirty="0"/>
          </a:p>
          <a:p>
            <a:pPr marL="0" indent="0">
              <a:buNone/>
            </a:pPr>
            <a:endParaRPr lang="en-US" dirty="0"/>
          </a:p>
        </p:txBody>
      </p:sp>
      <p:pic>
        <p:nvPicPr>
          <p:cNvPr id="7" name="Picture 6"/>
          <p:cNvPicPr>
            <a:picLocks noChangeAspect="1"/>
          </p:cNvPicPr>
          <p:nvPr/>
        </p:nvPicPr>
        <p:blipFill>
          <a:blip r:embed="rId2"/>
          <a:stretch>
            <a:fillRect/>
          </a:stretch>
        </p:blipFill>
        <p:spPr>
          <a:xfrm>
            <a:off x="4892727" y="2343150"/>
            <a:ext cx="669873" cy="628650"/>
          </a:xfrm>
          <a:prstGeom prst="rect">
            <a:avLst/>
          </a:prstGeom>
        </p:spPr>
      </p:pic>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533400" y="2847975"/>
            <a:ext cx="3886200" cy="2914650"/>
          </a:xfrm>
        </p:spPr>
      </p:pic>
    </p:spTree>
    <p:extLst>
      <p:ext uri="{BB962C8B-B14F-4D97-AF65-F5344CB8AC3E}">
        <p14:creationId xmlns:p14="http://schemas.microsoft.com/office/powerpoint/2010/main" val="3899301470"/>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Brenda </a:t>
            </a:r>
            <a:r>
              <a:rPr lang="en-US" dirty="0" err="1" smtClean="0"/>
              <a:t>Rapske</a:t>
            </a:r>
            <a:r>
              <a:rPr lang="en-US" dirty="0" smtClean="0"/>
              <a:t>:  </a:t>
            </a:r>
            <a:r>
              <a:rPr lang="en-US" sz="2800" dirty="0" smtClean="0"/>
              <a:t>Gift Shop</a:t>
            </a:r>
            <a:endParaRPr lang="en-US" dirty="0"/>
          </a:p>
        </p:txBody>
      </p:sp>
      <p:sp>
        <p:nvSpPr>
          <p:cNvPr id="4" name="Content Placeholder 3"/>
          <p:cNvSpPr>
            <a:spLocks noGrp="1"/>
          </p:cNvSpPr>
          <p:nvPr>
            <p:ph sz="half" idx="2"/>
          </p:nvPr>
        </p:nvSpPr>
        <p:spPr/>
        <p:txBody>
          <a:bodyPr/>
          <a:lstStyle/>
          <a:p>
            <a:pPr marL="0" indent="0">
              <a:buNone/>
            </a:pPr>
            <a:r>
              <a:rPr lang="en-US" b="1" dirty="0" smtClean="0"/>
              <a:t>I         Volunteering @ Baptist Health because:  </a:t>
            </a:r>
          </a:p>
          <a:p>
            <a:pPr marL="0" indent="0">
              <a:buNone/>
            </a:pPr>
            <a:endParaRPr lang="en-US" i="1" dirty="0" smtClean="0"/>
          </a:p>
          <a:p>
            <a:pPr marL="0" indent="0">
              <a:buNone/>
            </a:pPr>
            <a:r>
              <a:rPr lang="en-US" i="1" dirty="0" smtClean="0"/>
              <a:t>I am helping people and that makes me feel good.</a:t>
            </a:r>
            <a:endParaRPr lang="en-US" i="1" dirty="0"/>
          </a:p>
          <a:p>
            <a:pPr marL="0" indent="0">
              <a:buNone/>
            </a:pPr>
            <a:endParaRPr lang="en-US" dirty="0"/>
          </a:p>
        </p:txBody>
      </p:sp>
      <p:pic>
        <p:nvPicPr>
          <p:cNvPr id="7" name="Picture 6"/>
          <p:cNvPicPr>
            <a:picLocks noChangeAspect="1"/>
          </p:cNvPicPr>
          <p:nvPr/>
        </p:nvPicPr>
        <p:blipFill>
          <a:blip r:embed="rId2"/>
          <a:stretch>
            <a:fillRect/>
          </a:stretch>
        </p:blipFill>
        <p:spPr>
          <a:xfrm>
            <a:off x="4892727" y="2343150"/>
            <a:ext cx="669873" cy="628650"/>
          </a:xfrm>
          <a:prstGeom prst="rect">
            <a:avLst/>
          </a:prstGeom>
        </p:spPr>
      </p:pic>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2790825"/>
            <a:ext cx="4038600" cy="3028950"/>
          </a:xfrm>
        </p:spPr>
      </p:pic>
    </p:spTree>
    <p:extLst>
      <p:ext uri="{BB962C8B-B14F-4D97-AF65-F5344CB8AC3E}">
        <p14:creationId xmlns:p14="http://schemas.microsoft.com/office/powerpoint/2010/main" val="2788828159"/>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Geri Ritchey:  </a:t>
            </a:r>
            <a:r>
              <a:rPr lang="en-US" sz="2800" dirty="0" smtClean="0"/>
              <a:t>Gift Shop</a:t>
            </a:r>
            <a:endParaRPr lang="en-US" dirty="0"/>
          </a:p>
        </p:txBody>
      </p:sp>
      <p:sp>
        <p:nvSpPr>
          <p:cNvPr id="4" name="Content Placeholder 3"/>
          <p:cNvSpPr>
            <a:spLocks noGrp="1"/>
          </p:cNvSpPr>
          <p:nvPr>
            <p:ph sz="half" idx="2"/>
          </p:nvPr>
        </p:nvSpPr>
        <p:spPr/>
        <p:txBody>
          <a:bodyPr/>
          <a:lstStyle/>
          <a:p>
            <a:pPr marL="0" indent="0">
              <a:buNone/>
            </a:pPr>
            <a:r>
              <a:rPr lang="en-US" b="1" dirty="0" smtClean="0"/>
              <a:t>I         Volunteering @ Baptist Health because:  </a:t>
            </a:r>
          </a:p>
          <a:p>
            <a:pPr marL="0" indent="0">
              <a:buNone/>
            </a:pPr>
            <a:endParaRPr lang="en-US" i="1" dirty="0" smtClean="0"/>
          </a:p>
          <a:p>
            <a:pPr marL="0" indent="0">
              <a:buNone/>
            </a:pPr>
            <a:r>
              <a:rPr lang="en-US" i="1" dirty="0" smtClean="0"/>
              <a:t>I enjoy serving our patients, families, and employees.</a:t>
            </a:r>
            <a:endParaRPr lang="en-US" i="1" dirty="0"/>
          </a:p>
          <a:p>
            <a:pPr marL="0" indent="0">
              <a:buNone/>
            </a:pPr>
            <a:endParaRPr lang="en-US" dirty="0"/>
          </a:p>
        </p:txBody>
      </p:sp>
      <p:pic>
        <p:nvPicPr>
          <p:cNvPr id="7" name="Picture 6"/>
          <p:cNvPicPr>
            <a:picLocks noChangeAspect="1"/>
          </p:cNvPicPr>
          <p:nvPr/>
        </p:nvPicPr>
        <p:blipFill>
          <a:blip r:embed="rId2"/>
          <a:stretch>
            <a:fillRect/>
          </a:stretch>
        </p:blipFill>
        <p:spPr>
          <a:xfrm>
            <a:off x="4892727" y="2343150"/>
            <a:ext cx="669873" cy="628650"/>
          </a:xfrm>
          <a:prstGeom prst="rect">
            <a:avLst/>
          </a:prstGeom>
        </p:spPr>
      </p:pic>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457200" y="2790825"/>
            <a:ext cx="4038600" cy="3028950"/>
          </a:xfrm>
        </p:spPr>
      </p:pic>
    </p:spTree>
    <p:extLst>
      <p:ext uri="{BB962C8B-B14F-4D97-AF65-F5344CB8AC3E}">
        <p14:creationId xmlns:p14="http://schemas.microsoft.com/office/powerpoint/2010/main" val="1251852876"/>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rmAutofit fontScale="90000"/>
          </a:bodyPr>
          <a:lstStyle/>
          <a:p>
            <a:r>
              <a:rPr lang="en-US" dirty="0" smtClean="0"/>
              <a:t>Kim </a:t>
            </a:r>
            <a:r>
              <a:rPr lang="en-US" dirty="0" err="1" smtClean="0"/>
              <a:t>Sither</a:t>
            </a:r>
            <a:r>
              <a:rPr lang="en-US" dirty="0" smtClean="0"/>
              <a:t> &amp; Bonnie Johnson:</a:t>
            </a:r>
            <a:r>
              <a:rPr lang="en-US" sz="2800" dirty="0" smtClean="0"/>
              <a:t> </a:t>
            </a:r>
            <a:br>
              <a:rPr lang="en-US" sz="2800" dirty="0" smtClean="0"/>
            </a:br>
            <a:r>
              <a:rPr lang="en-US" sz="2800" dirty="0" smtClean="0"/>
              <a:t>NICU Reception / Mail &amp; Flower Delivery</a:t>
            </a:r>
            <a:endParaRPr lang="en-US" dirty="0"/>
          </a:p>
        </p:txBody>
      </p:sp>
      <p:sp>
        <p:nvSpPr>
          <p:cNvPr id="4" name="Content Placeholder 3"/>
          <p:cNvSpPr>
            <a:spLocks noGrp="1"/>
          </p:cNvSpPr>
          <p:nvPr>
            <p:ph sz="half" idx="2"/>
          </p:nvPr>
        </p:nvSpPr>
        <p:spPr>
          <a:xfrm>
            <a:off x="4648200" y="2362200"/>
            <a:ext cx="4495800" cy="4495800"/>
          </a:xfrm>
        </p:spPr>
        <p:txBody>
          <a:bodyPr>
            <a:normAutofit fontScale="92500" lnSpcReduction="10000"/>
          </a:bodyPr>
          <a:lstStyle/>
          <a:p>
            <a:pPr marL="0" indent="0">
              <a:buNone/>
            </a:pPr>
            <a:r>
              <a:rPr lang="en-US" b="1" dirty="0" smtClean="0"/>
              <a:t>I         Volunteering @       Baptist Health because:  </a:t>
            </a:r>
          </a:p>
          <a:p>
            <a:pPr marL="0" indent="0">
              <a:buNone/>
            </a:pPr>
            <a:endParaRPr lang="en-US" i="1" dirty="0" smtClean="0"/>
          </a:p>
          <a:p>
            <a:pPr marL="0" indent="0">
              <a:buNone/>
            </a:pPr>
            <a:r>
              <a:rPr lang="en-US" i="1" dirty="0" smtClean="0"/>
              <a:t>I make patients happy by delivering mail and flowers.</a:t>
            </a:r>
          </a:p>
          <a:p>
            <a:pPr marL="0" indent="0">
              <a:buNone/>
            </a:pPr>
            <a:endParaRPr lang="en-US" i="1" dirty="0" smtClean="0"/>
          </a:p>
          <a:p>
            <a:pPr marL="0" indent="0">
              <a:buNone/>
            </a:pPr>
            <a:r>
              <a:rPr lang="en-US" i="1" dirty="0" smtClean="0"/>
              <a:t>I try to be a blessing to those I meet here and helpful in all ways.  It’s my favorite day of the week.  Meeting new NICU parents is enjoyable.</a:t>
            </a:r>
            <a:endParaRPr lang="en-US" i="1" dirty="0"/>
          </a:p>
          <a:p>
            <a:pPr marL="0" indent="0">
              <a:buNone/>
            </a:pPr>
            <a:endParaRPr lang="en-US" dirty="0"/>
          </a:p>
        </p:txBody>
      </p:sp>
      <p:pic>
        <p:nvPicPr>
          <p:cNvPr id="7" name="Picture 6"/>
          <p:cNvPicPr>
            <a:picLocks noChangeAspect="1"/>
          </p:cNvPicPr>
          <p:nvPr/>
        </p:nvPicPr>
        <p:blipFill>
          <a:blip r:embed="rId2"/>
          <a:stretch>
            <a:fillRect/>
          </a:stretch>
        </p:blipFill>
        <p:spPr>
          <a:xfrm>
            <a:off x="4968927" y="2343150"/>
            <a:ext cx="441273" cy="414118"/>
          </a:xfrm>
          <a:prstGeom prst="rect">
            <a:avLst/>
          </a:prstGeom>
        </p:spPr>
      </p:pic>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2790825"/>
            <a:ext cx="4038600" cy="3028950"/>
          </a:xfrm>
        </p:spPr>
      </p:pic>
    </p:spTree>
    <p:extLst>
      <p:ext uri="{BB962C8B-B14F-4D97-AF65-F5344CB8AC3E}">
        <p14:creationId xmlns:p14="http://schemas.microsoft.com/office/powerpoint/2010/main" val="3619405688"/>
      </p:ext>
    </p:extLst>
  </p:cSld>
  <p:clrMapOvr>
    <a:masterClrMapping/>
  </p:clrMapOvr>
  <mc:AlternateContent xmlns:mc="http://schemas.openxmlformats.org/markup-compatibility/2006">
    <mc:Choice xmlns:p14="http://schemas.microsoft.com/office/powerpoint/2010/main" Requires="p14">
      <p:transition spd="slow" p14:dur="2000" advClick="0" advTm="7000"/>
    </mc:Choice>
    <mc:Fallback>
      <p:transition spd="slow" advClick="0" advTm="7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Brenda Watts:  </a:t>
            </a:r>
            <a:r>
              <a:rPr lang="en-US" sz="2800" dirty="0" smtClean="0"/>
              <a:t>1740 Hallway Information Desk</a:t>
            </a:r>
            <a:endParaRPr lang="en-US" dirty="0"/>
          </a:p>
        </p:txBody>
      </p:sp>
      <p:sp>
        <p:nvSpPr>
          <p:cNvPr id="4" name="Content Placeholder 3"/>
          <p:cNvSpPr>
            <a:spLocks noGrp="1"/>
          </p:cNvSpPr>
          <p:nvPr>
            <p:ph sz="half" idx="2"/>
          </p:nvPr>
        </p:nvSpPr>
        <p:spPr>
          <a:xfrm>
            <a:off x="4648200" y="2362200"/>
            <a:ext cx="4038600" cy="4495800"/>
          </a:xfrm>
        </p:spPr>
        <p:txBody>
          <a:bodyPr>
            <a:normAutofit lnSpcReduction="10000"/>
          </a:bodyPr>
          <a:lstStyle/>
          <a:p>
            <a:pPr marL="0" indent="0">
              <a:buNone/>
            </a:pPr>
            <a:r>
              <a:rPr lang="en-US" b="1" dirty="0" smtClean="0"/>
              <a:t>I         Volunteering @ Baptist Health because:  </a:t>
            </a:r>
          </a:p>
          <a:p>
            <a:pPr marL="0" indent="0">
              <a:buNone/>
            </a:pPr>
            <a:endParaRPr lang="en-US" i="1" dirty="0" smtClean="0"/>
          </a:p>
          <a:p>
            <a:pPr marL="0" indent="0">
              <a:buNone/>
            </a:pPr>
            <a:r>
              <a:rPr lang="en-US" i="1" dirty="0" smtClean="0"/>
              <a:t>I feel so blessed, so I want to give back!                        It makes me feel good to help people, especially when they come back and say “Thanks!”                      It keeps me socially active with other volunteers!</a:t>
            </a:r>
            <a:endParaRPr lang="en-US" i="1" dirty="0"/>
          </a:p>
          <a:p>
            <a:pPr marL="0" indent="0">
              <a:buNone/>
            </a:pPr>
            <a:endParaRPr lang="en-US" dirty="0"/>
          </a:p>
        </p:txBody>
      </p:sp>
      <p:pic>
        <p:nvPicPr>
          <p:cNvPr id="7" name="Picture 6"/>
          <p:cNvPicPr>
            <a:picLocks noChangeAspect="1"/>
          </p:cNvPicPr>
          <p:nvPr/>
        </p:nvPicPr>
        <p:blipFill>
          <a:blip r:embed="rId2"/>
          <a:stretch>
            <a:fillRect/>
          </a:stretch>
        </p:blipFill>
        <p:spPr>
          <a:xfrm>
            <a:off x="4892727" y="2343150"/>
            <a:ext cx="593673" cy="557139"/>
          </a:xfrm>
          <a:prstGeom prst="rect">
            <a:avLst/>
          </a:prstGeom>
        </p:spPr>
      </p:pic>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533400" y="2847975"/>
            <a:ext cx="3886200" cy="2914650"/>
          </a:xfrm>
        </p:spPr>
      </p:pic>
    </p:spTree>
    <p:extLst>
      <p:ext uri="{BB962C8B-B14F-4D97-AF65-F5344CB8AC3E}">
        <p14:creationId xmlns:p14="http://schemas.microsoft.com/office/powerpoint/2010/main" val="2394311521"/>
      </p:ext>
    </p:extLst>
  </p:cSld>
  <p:clrMapOvr>
    <a:masterClrMapping/>
  </p:clrMapOvr>
  <mc:AlternateContent xmlns:mc="http://schemas.openxmlformats.org/markup-compatibility/2006">
    <mc:Choice xmlns:p14="http://schemas.microsoft.com/office/powerpoint/2010/main" Requires="p14">
      <p:transition spd="slow" p14:dur="2000" advClick="0" advTm="7000"/>
    </mc:Choice>
    <mc:Fallback>
      <p:transition spd="slow" advClick="0" advTm="7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Lonnie Watts:  </a:t>
            </a:r>
            <a:r>
              <a:rPr lang="en-US" sz="2800" dirty="0" smtClean="0"/>
              <a:t>Cancer Center Information Desk</a:t>
            </a:r>
            <a:endParaRPr lang="en-US" dirty="0"/>
          </a:p>
        </p:txBody>
      </p:sp>
      <p:sp>
        <p:nvSpPr>
          <p:cNvPr id="4" name="Content Placeholder 3"/>
          <p:cNvSpPr>
            <a:spLocks noGrp="1"/>
          </p:cNvSpPr>
          <p:nvPr>
            <p:ph sz="half" idx="2"/>
          </p:nvPr>
        </p:nvSpPr>
        <p:spPr/>
        <p:txBody>
          <a:bodyPr/>
          <a:lstStyle/>
          <a:p>
            <a:pPr marL="0" indent="0">
              <a:buNone/>
            </a:pPr>
            <a:r>
              <a:rPr lang="en-US" b="1" dirty="0" smtClean="0"/>
              <a:t>I         Volunteering @ Baptist Health because:  </a:t>
            </a:r>
          </a:p>
          <a:p>
            <a:pPr marL="0" indent="0">
              <a:buNone/>
            </a:pPr>
            <a:endParaRPr lang="en-US" i="1" dirty="0" smtClean="0"/>
          </a:p>
          <a:p>
            <a:pPr marL="0" indent="0">
              <a:buNone/>
            </a:pPr>
            <a:r>
              <a:rPr lang="en-US" i="1" dirty="0" smtClean="0"/>
              <a:t>I get a blessing helping people.  I feel like a servant of the Lord as I assist those who need help.</a:t>
            </a:r>
            <a:endParaRPr lang="en-US" i="1" dirty="0"/>
          </a:p>
          <a:p>
            <a:pPr marL="0" indent="0">
              <a:buNone/>
            </a:pPr>
            <a:endParaRPr lang="en-US" dirty="0"/>
          </a:p>
        </p:txBody>
      </p:sp>
      <p:pic>
        <p:nvPicPr>
          <p:cNvPr id="7" name="Picture 6"/>
          <p:cNvPicPr>
            <a:picLocks noChangeAspect="1"/>
          </p:cNvPicPr>
          <p:nvPr/>
        </p:nvPicPr>
        <p:blipFill>
          <a:blip r:embed="rId2"/>
          <a:stretch>
            <a:fillRect/>
          </a:stretch>
        </p:blipFill>
        <p:spPr>
          <a:xfrm>
            <a:off x="4892727" y="2343150"/>
            <a:ext cx="669873" cy="628650"/>
          </a:xfrm>
          <a:prstGeom prst="rect">
            <a:avLst/>
          </a:prstGeom>
        </p:spPr>
      </p:pic>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533400" y="2847975"/>
            <a:ext cx="3886200" cy="2914650"/>
          </a:xfrm>
        </p:spPr>
      </p:pic>
    </p:spTree>
    <p:extLst>
      <p:ext uri="{BB962C8B-B14F-4D97-AF65-F5344CB8AC3E}">
        <p14:creationId xmlns:p14="http://schemas.microsoft.com/office/powerpoint/2010/main" val="109767646"/>
      </p:ext>
    </p:extLst>
  </p:cSld>
  <p:clrMapOvr>
    <a:masterClrMapping/>
  </p:clrMapOvr>
  <mc:AlternateContent xmlns:mc="http://schemas.openxmlformats.org/markup-compatibility/2006">
    <mc:Choice xmlns:p14="http://schemas.microsoft.com/office/powerpoint/2010/main" Requires="p14">
      <p:transition spd="slow" p14:dur="2000" advClick="0" advTm="7000"/>
    </mc:Choice>
    <mc:Fallback>
      <p:transition spd="slow" advClick="0" advTm="7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Becky Witt:  </a:t>
            </a:r>
            <a:r>
              <a:rPr lang="en-US" sz="2800" dirty="0" smtClean="0"/>
              <a:t>Gift Shop</a:t>
            </a:r>
            <a:endParaRPr lang="en-US" dirty="0"/>
          </a:p>
        </p:txBody>
      </p:sp>
      <p:sp>
        <p:nvSpPr>
          <p:cNvPr id="4" name="Content Placeholder 3"/>
          <p:cNvSpPr>
            <a:spLocks noGrp="1"/>
          </p:cNvSpPr>
          <p:nvPr>
            <p:ph sz="half" idx="2"/>
          </p:nvPr>
        </p:nvSpPr>
        <p:spPr>
          <a:xfrm>
            <a:off x="4648200" y="2362200"/>
            <a:ext cx="4495800" cy="4495800"/>
          </a:xfrm>
        </p:spPr>
        <p:txBody>
          <a:bodyPr>
            <a:normAutofit lnSpcReduction="10000"/>
          </a:bodyPr>
          <a:lstStyle/>
          <a:p>
            <a:pPr marL="0" indent="0">
              <a:buNone/>
            </a:pPr>
            <a:r>
              <a:rPr lang="en-US" b="1" dirty="0" smtClean="0"/>
              <a:t>I         Volunteering @  Baptist Health because:  </a:t>
            </a:r>
          </a:p>
          <a:p>
            <a:pPr marL="0" indent="0">
              <a:buNone/>
            </a:pPr>
            <a:endParaRPr lang="en-US" i="1" dirty="0" smtClean="0"/>
          </a:p>
          <a:p>
            <a:pPr marL="0" indent="0">
              <a:buNone/>
            </a:pPr>
            <a:r>
              <a:rPr lang="en-US" dirty="0" smtClean="0"/>
              <a:t>It’s a small way to give back to this great hospital. It gives me great pleasure to think that maybe I helped a patient or family get through a difficult day.  Sometimes a smile or hello is all it takes.</a:t>
            </a:r>
            <a:endParaRPr lang="en-US" dirty="0"/>
          </a:p>
        </p:txBody>
      </p:sp>
      <p:pic>
        <p:nvPicPr>
          <p:cNvPr id="7" name="Picture 6"/>
          <p:cNvPicPr>
            <a:picLocks noChangeAspect="1"/>
          </p:cNvPicPr>
          <p:nvPr/>
        </p:nvPicPr>
        <p:blipFill>
          <a:blip r:embed="rId3"/>
          <a:stretch>
            <a:fillRect/>
          </a:stretch>
        </p:blipFill>
        <p:spPr>
          <a:xfrm>
            <a:off x="4968927" y="2343150"/>
            <a:ext cx="517473" cy="485628"/>
          </a:xfrm>
          <a:prstGeom prst="rect">
            <a:avLst/>
          </a:prstGeom>
        </p:spPr>
      </p:pic>
      <p:pic>
        <p:nvPicPr>
          <p:cNvPr id="8" name="Content Placeholder 7"/>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rot="5400000">
            <a:off x="457200" y="2790825"/>
            <a:ext cx="4038600" cy="3028950"/>
          </a:xfrm>
        </p:spPr>
      </p:pic>
    </p:spTree>
    <p:extLst>
      <p:ext uri="{BB962C8B-B14F-4D97-AF65-F5344CB8AC3E}">
        <p14:creationId xmlns:p14="http://schemas.microsoft.com/office/powerpoint/2010/main" val="3455491534"/>
      </p:ext>
    </p:extLst>
  </p:cSld>
  <p:clrMapOvr>
    <a:masterClrMapping/>
  </p:clrMapOvr>
  <mc:AlternateContent xmlns:mc="http://schemas.openxmlformats.org/markup-compatibility/2006">
    <mc:Choice xmlns:p14="http://schemas.microsoft.com/office/powerpoint/2010/main" Requires="p14">
      <p:transition spd="slow" p14:dur="2000" advClick="0" advTm="7000"/>
    </mc:Choice>
    <mc:Fallback>
      <p:transition spd="slow" advClick="0" advTm="7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Allison:  </a:t>
            </a:r>
            <a:r>
              <a:rPr lang="en-US" sz="2800" dirty="0" smtClean="0"/>
              <a:t>ED Communication Liaison</a:t>
            </a:r>
            <a:endParaRPr lang="en-US" dirty="0"/>
          </a:p>
        </p:txBody>
      </p:sp>
      <p:sp>
        <p:nvSpPr>
          <p:cNvPr id="4" name="Content Placeholder 3"/>
          <p:cNvSpPr>
            <a:spLocks noGrp="1"/>
          </p:cNvSpPr>
          <p:nvPr>
            <p:ph sz="half" idx="2"/>
          </p:nvPr>
        </p:nvSpPr>
        <p:spPr/>
        <p:txBody>
          <a:bodyPr/>
          <a:lstStyle/>
          <a:p>
            <a:pPr marL="0" indent="0">
              <a:buNone/>
            </a:pPr>
            <a:r>
              <a:rPr lang="en-US" b="1" dirty="0" smtClean="0"/>
              <a:t>I         Volunteering @ Baptist Health because:  </a:t>
            </a:r>
          </a:p>
          <a:p>
            <a:pPr marL="0" indent="0">
              <a:buNone/>
            </a:pPr>
            <a:endParaRPr lang="en-US" i="1" dirty="0" smtClean="0"/>
          </a:p>
          <a:p>
            <a:pPr marL="0" indent="0">
              <a:buNone/>
            </a:pPr>
            <a:r>
              <a:rPr lang="en-US" i="1" dirty="0" smtClean="0"/>
              <a:t>I enjoy interaction with people &amp; helping patients and families during a stressful time.</a:t>
            </a:r>
            <a:endParaRPr lang="en-US" i="1" dirty="0"/>
          </a:p>
          <a:p>
            <a:pPr marL="0" indent="0">
              <a:buNone/>
            </a:pPr>
            <a:endParaRPr lang="en-US" dirty="0"/>
          </a:p>
        </p:txBody>
      </p:sp>
      <p:pic>
        <p:nvPicPr>
          <p:cNvPr id="7" name="Picture 6"/>
          <p:cNvPicPr>
            <a:picLocks noChangeAspect="1"/>
          </p:cNvPicPr>
          <p:nvPr/>
        </p:nvPicPr>
        <p:blipFill>
          <a:blip r:embed="rId2"/>
          <a:stretch>
            <a:fillRect/>
          </a:stretch>
        </p:blipFill>
        <p:spPr>
          <a:xfrm>
            <a:off x="4892727" y="2343150"/>
            <a:ext cx="669873" cy="628650"/>
          </a:xfrm>
          <a:prstGeom prst="rect">
            <a:avLst/>
          </a:prstGeom>
        </p:spPr>
      </p:pic>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533400" y="2847975"/>
            <a:ext cx="3886200" cy="2914650"/>
          </a:xfrm>
        </p:spPr>
      </p:pic>
    </p:spTree>
    <p:extLst>
      <p:ext uri="{BB962C8B-B14F-4D97-AF65-F5344CB8AC3E}">
        <p14:creationId xmlns:p14="http://schemas.microsoft.com/office/powerpoint/2010/main" val="1148824576"/>
      </p:ext>
    </p:extLst>
  </p:cSld>
  <p:clrMapOvr>
    <a:masterClrMapping/>
  </p:clrMapOvr>
  <mc:AlternateContent xmlns:mc="http://schemas.openxmlformats.org/markup-compatibility/2006">
    <mc:Choice xmlns:p14="http://schemas.microsoft.com/office/powerpoint/2010/main" Requires="p14">
      <p:transition spd="slow" p14:dur="2000" advClick="0" advTm="6000"/>
    </mc:Choice>
    <mc:Fallback>
      <p:transition spd="slow" advClick="0" advTm="6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19100" y="1428750"/>
            <a:ext cx="8229600" cy="1470025"/>
          </a:xfrm>
        </p:spPr>
        <p:txBody>
          <a:bodyPr/>
          <a:lstStyle/>
          <a:p>
            <a:r>
              <a:rPr lang="en-US" dirty="0" smtClean="0"/>
              <a:t>Volunteer Appreciation Week 2020</a:t>
            </a:r>
            <a:endParaRPr lang="en-US" dirty="0"/>
          </a:p>
        </p:txBody>
      </p:sp>
      <p:pic>
        <p:nvPicPr>
          <p:cNvPr id="7" name="Picture 6" descr="We'll be back soon"/>
          <p:cNvPicPr/>
          <p:nvPr/>
        </p:nvPicPr>
        <p:blipFill rotWithShape="1">
          <a:blip r:embed="rId3">
            <a:extLst>
              <a:ext uri="{28A0092B-C50C-407E-A947-70E740481C1C}">
                <a14:useLocalDpi xmlns:a14="http://schemas.microsoft.com/office/drawing/2010/main" val="0"/>
              </a:ext>
            </a:extLst>
          </a:blip>
          <a:srcRect l="7179" t="1538" r="7179" b="5000"/>
          <a:stretch/>
        </p:blipFill>
        <p:spPr bwMode="auto">
          <a:xfrm>
            <a:off x="2590800" y="2446971"/>
            <a:ext cx="3789203" cy="427450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3087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Annie Barnes:  </a:t>
            </a:r>
            <a:r>
              <a:rPr lang="en-US" sz="2800" dirty="0" smtClean="0"/>
              <a:t>Cancer Center Information Desk</a:t>
            </a:r>
            <a:endParaRPr lang="en-US" dirty="0"/>
          </a:p>
        </p:txBody>
      </p:sp>
      <p:sp>
        <p:nvSpPr>
          <p:cNvPr id="4" name="Content Placeholder 3"/>
          <p:cNvSpPr>
            <a:spLocks noGrp="1"/>
          </p:cNvSpPr>
          <p:nvPr>
            <p:ph sz="half" idx="2"/>
          </p:nvPr>
        </p:nvSpPr>
        <p:spPr>
          <a:xfrm>
            <a:off x="4648200" y="2362200"/>
            <a:ext cx="4038600" cy="4191000"/>
          </a:xfrm>
        </p:spPr>
        <p:txBody>
          <a:bodyPr>
            <a:normAutofit/>
          </a:bodyPr>
          <a:lstStyle/>
          <a:p>
            <a:pPr marL="0" indent="0">
              <a:buNone/>
            </a:pPr>
            <a:r>
              <a:rPr lang="en-US" b="1" dirty="0" smtClean="0"/>
              <a:t>I         Volunteering @ Baptist Health because:  </a:t>
            </a:r>
          </a:p>
          <a:p>
            <a:pPr marL="0" indent="0">
              <a:buNone/>
            </a:pPr>
            <a:endParaRPr lang="en-US" i="1" dirty="0" smtClean="0"/>
          </a:p>
          <a:p>
            <a:pPr marL="0" indent="0">
              <a:buNone/>
            </a:pPr>
            <a:r>
              <a:rPr lang="en-US" i="1" dirty="0" smtClean="0"/>
              <a:t>I am giving back!  I was a patient here </a:t>
            </a:r>
            <a:r>
              <a:rPr lang="en-US" i="1" dirty="0"/>
              <a:t>for </a:t>
            </a:r>
            <a:r>
              <a:rPr lang="en-US" i="1" dirty="0" smtClean="0"/>
              <a:t>5 years in the cancer center.  Love talking with patients &amp; if I can tell my story to inspire others, I will.</a:t>
            </a:r>
            <a:endParaRPr lang="en-US" i="1" dirty="0"/>
          </a:p>
          <a:p>
            <a:pPr marL="0" indent="0">
              <a:buNone/>
            </a:pPr>
            <a:endParaRPr lang="en-US" dirty="0"/>
          </a:p>
        </p:txBody>
      </p:sp>
      <p:pic>
        <p:nvPicPr>
          <p:cNvPr id="7" name="Picture 6"/>
          <p:cNvPicPr>
            <a:picLocks noChangeAspect="1"/>
          </p:cNvPicPr>
          <p:nvPr/>
        </p:nvPicPr>
        <p:blipFill>
          <a:blip r:embed="rId2"/>
          <a:stretch>
            <a:fillRect/>
          </a:stretch>
        </p:blipFill>
        <p:spPr>
          <a:xfrm>
            <a:off x="4892727" y="2343150"/>
            <a:ext cx="669873" cy="628650"/>
          </a:xfrm>
          <a:prstGeom prst="rect">
            <a:avLst/>
          </a:prstGeom>
        </p:spPr>
      </p:pic>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533400" y="2847975"/>
            <a:ext cx="3886200" cy="2914650"/>
          </a:xfrm>
        </p:spPr>
      </p:pic>
    </p:spTree>
    <p:extLst>
      <p:ext uri="{BB962C8B-B14F-4D97-AF65-F5344CB8AC3E}">
        <p14:creationId xmlns:p14="http://schemas.microsoft.com/office/powerpoint/2010/main" val="2107169619"/>
      </p:ext>
    </p:extLst>
  </p:cSld>
  <p:clrMapOvr>
    <a:masterClrMapping/>
  </p:clrMapOvr>
  <mc:AlternateContent xmlns:mc="http://schemas.openxmlformats.org/markup-compatibility/2006">
    <mc:Choice xmlns:p14="http://schemas.microsoft.com/office/powerpoint/2010/main" Requires="p14">
      <p:transition spd="slow" p14:dur="2000" advClick="0" advTm="7000"/>
    </mc:Choice>
    <mc:Fallback>
      <p:transition spd="slow" advClick="0" advTm="7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Howard Coleman:  </a:t>
            </a:r>
            <a:r>
              <a:rPr lang="en-US" sz="2800" dirty="0" smtClean="0"/>
              <a:t>1740 Hallway Info Desk</a:t>
            </a:r>
            <a:endParaRPr lang="en-US" dirty="0"/>
          </a:p>
        </p:txBody>
      </p:sp>
      <p:sp>
        <p:nvSpPr>
          <p:cNvPr id="4" name="Content Placeholder 3"/>
          <p:cNvSpPr>
            <a:spLocks noGrp="1"/>
          </p:cNvSpPr>
          <p:nvPr>
            <p:ph sz="half" idx="2"/>
          </p:nvPr>
        </p:nvSpPr>
        <p:spPr/>
        <p:txBody>
          <a:bodyPr/>
          <a:lstStyle/>
          <a:p>
            <a:pPr marL="0" indent="0">
              <a:buNone/>
            </a:pPr>
            <a:r>
              <a:rPr lang="en-US" b="1" dirty="0" smtClean="0"/>
              <a:t>I         Volunteering @ Baptist Health because:  </a:t>
            </a:r>
          </a:p>
          <a:p>
            <a:pPr marL="0" indent="0">
              <a:buNone/>
            </a:pPr>
            <a:endParaRPr lang="en-US" i="1" dirty="0" smtClean="0"/>
          </a:p>
          <a:p>
            <a:pPr marL="0" indent="0">
              <a:buNone/>
            </a:pPr>
            <a:r>
              <a:rPr lang="en-US" i="1" dirty="0" smtClean="0"/>
              <a:t>It helps everyone, and it makes me feel better by giving my time.</a:t>
            </a:r>
            <a:endParaRPr lang="en-US" i="1" dirty="0"/>
          </a:p>
          <a:p>
            <a:pPr marL="0" indent="0">
              <a:buNone/>
            </a:pPr>
            <a:endParaRPr lang="en-US" dirty="0"/>
          </a:p>
        </p:txBody>
      </p:sp>
      <p:pic>
        <p:nvPicPr>
          <p:cNvPr id="7" name="Picture 6"/>
          <p:cNvPicPr>
            <a:picLocks noChangeAspect="1"/>
          </p:cNvPicPr>
          <p:nvPr/>
        </p:nvPicPr>
        <p:blipFill>
          <a:blip r:embed="rId2"/>
          <a:stretch>
            <a:fillRect/>
          </a:stretch>
        </p:blipFill>
        <p:spPr>
          <a:xfrm>
            <a:off x="4892727" y="2343150"/>
            <a:ext cx="669873" cy="628650"/>
          </a:xfrm>
          <a:prstGeom prst="rect">
            <a:avLst/>
          </a:prstGeom>
        </p:spPr>
      </p:pic>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2790825"/>
            <a:ext cx="4038600" cy="3028950"/>
          </a:xfrm>
        </p:spPr>
      </p:pic>
    </p:spTree>
    <p:extLst>
      <p:ext uri="{BB962C8B-B14F-4D97-AF65-F5344CB8AC3E}">
        <p14:creationId xmlns:p14="http://schemas.microsoft.com/office/powerpoint/2010/main" val="2164250039"/>
      </p:ext>
    </p:extLst>
  </p:cSld>
  <p:clrMapOvr>
    <a:masterClrMapping/>
  </p:clrMapOvr>
  <mc:AlternateContent xmlns:mc="http://schemas.openxmlformats.org/markup-compatibility/2006">
    <mc:Choice xmlns:p14="http://schemas.microsoft.com/office/powerpoint/2010/main" Requires="p14">
      <p:transition spd="slow" p14:dur="2000" advClick="0" advTm="6000"/>
    </mc:Choice>
    <mc:Fallback>
      <p:transition spd="slow" advClick="0" advTm="6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Evelyn Dalby:  </a:t>
            </a:r>
            <a:r>
              <a:rPr lang="en-US" sz="2800" dirty="0" smtClean="0"/>
              <a:t>Gift Shop</a:t>
            </a:r>
            <a:endParaRPr lang="en-US" dirty="0"/>
          </a:p>
        </p:txBody>
      </p:sp>
      <p:sp>
        <p:nvSpPr>
          <p:cNvPr id="4" name="Content Placeholder 3"/>
          <p:cNvSpPr>
            <a:spLocks noGrp="1"/>
          </p:cNvSpPr>
          <p:nvPr>
            <p:ph sz="half" idx="2"/>
          </p:nvPr>
        </p:nvSpPr>
        <p:spPr/>
        <p:txBody>
          <a:bodyPr/>
          <a:lstStyle/>
          <a:p>
            <a:pPr marL="0" indent="0">
              <a:buNone/>
            </a:pPr>
            <a:r>
              <a:rPr lang="en-US" b="1" dirty="0" smtClean="0"/>
              <a:t>I         Volunteering @ Baptist Health because:  </a:t>
            </a:r>
          </a:p>
          <a:p>
            <a:pPr marL="0" indent="0">
              <a:buNone/>
            </a:pPr>
            <a:endParaRPr lang="en-US" i="1" dirty="0" smtClean="0"/>
          </a:p>
          <a:p>
            <a:pPr marL="0" indent="0">
              <a:buNone/>
            </a:pPr>
            <a:r>
              <a:rPr lang="en-US" i="1" dirty="0" smtClean="0"/>
              <a:t>It is rewarding to be with nice people and to know I have made a contribution.</a:t>
            </a:r>
            <a:endParaRPr lang="en-US" i="1" dirty="0"/>
          </a:p>
          <a:p>
            <a:pPr marL="0" indent="0">
              <a:buNone/>
            </a:pPr>
            <a:endParaRPr lang="en-US" dirty="0"/>
          </a:p>
        </p:txBody>
      </p:sp>
      <p:pic>
        <p:nvPicPr>
          <p:cNvPr id="7" name="Picture 6"/>
          <p:cNvPicPr>
            <a:picLocks noChangeAspect="1"/>
          </p:cNvPicPr>
          <p:nvPr/>
        </p:nvPicPr>
        <p:blipFill>
          <a:blip r:embed="rId2"/>
          <a:stretch>
            <a:fillRect/>
          </a:stretch>
        </p:blipFill>
        <p:spPr>
          <a:xfrm>
            <a:off x="4892727" y="2343150"/>
            <a:ext cx="669873" cy="628650"/>
          </a:xfrm>
          <a:prstGeom prst="rect">
            <a:avLst/>
          </a:prstGeom>
        </p:spPr>
      </p:pic>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457200" y="2790825"/>
            <a:ext cx="4038600" cy="3028950"/>
          </a:xfrm>
        </p:spPr>
      </p:pic>
    </p:spTree>
    <p:extLst>
      <p:ext uri="{BB962C8B-B14F-4D97-AF65-F5344CB8AC3E}">
        <p14:creationId xmlns:p14="http://schemas.microsoft.com/office/powerpoint/2010/main" val="1418079098"/>
      </p:ext>
    </p:extLst>
  </p:cSld>
  <p:clrMapOvr>
    <a:masterClrMapping/>
  </p:clrMapOvr>
  <mc:AlternateContent xmlns:mc="http://schemas.openxmlformats.org/markup-compatibility/2006">
    <mc:Choice xmlns:p14="http://schemas.microsoft.com/office/powerpoint/2010/main" Requires="p14">
      <p:transition spd="slow" p14:dur="2000" advClick="0" advTm="6000"/>
    </mc:Choice>
    <mc:Fallback>
      <p:transition spd="slow" advClick="0" advTm="6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Nancy Gagnon:  </a:t>
            </a:r>
            <a:r>
              <a:rPr lang="en-US" sz="2800" dirty="0" smtClean="0"/>
              <a:t>Falls Prevention Rounding</a:t>
            </a:r>
            <a:endParaRPr lang="en-US" dirty="0"/>
          </a:p>
        </p:txBody>
      </p:sp>
      <p:sp>
        <p:nvSpPr>
          <p:cNvPr id="4" name="Content Placeholder 3"/>
          <p:cNvSpPr>
            <a:spLocks noGrp="1"/>
          </p:cNvSpPr>
          <p:nvPr>
            <p:ph sz="half" idx="2"/>
          </p:nvPr>
        </p:nvSpPr>
        <p:spPr/>
        <p:txBody>
          <a:bodyPr/>
          <a:lstStyle/>
          <a:p>
            <a:pPr marL="0" indent="0">
              <a:buNone/>
            </a:pPr>
            <a:r>
              <a:rPr lang="en-US" b="1" dirty="0" smtClean="0"/>
              <a:t>I         Volunteering @ Baptist Health because:  </a:t>
            </a:r>
          </a:p>
          <a:p>
            <a:pPr marL="0" indent="0">
              <a:buNone/>
            </a:pPr>
            <a:endParaRPr lang="en-US" i="1" dirty="0" smtClean="0"/>
          </a:p>
          <a:p>
            <a:pPr marL="0" indent="0">
              <a:buNone/>
            </a:pPr>
            <a:r>
              <a:rPr lang="en-US" i="1" dirty="0" smtClean="0"/>
              <a:t>I like meeting people and helping them.</a:t>
            </a:r>
            <a:endParaRPr lang="en-US" i="1" dirty="0"/>
          </a:p>
          <a:p>
            <a:pPr marL="0" indent="0">
              <a:buNone/>
            </a:pPr>
            <a:endParaRPr lang="en-US" dirty="0"/>
          </a:p>
        </p:txBody>
      </p:sp>
      <p:pic>
        <p:nvPicPr>
          <p:cNvPr id="7" name="Picture 6"/>
          <p:cNvPicPr>
            <a:picLocks noChangeAspect="1"/>
          </p:cNvPicPr>
          <p:nvPr/>
        </p:nvPicPr>
        <p:blipFill>
          <a:blip r:embed="rId2"/>
          <a:stretch>
            <a:fillRect/>
          </a:stretch>
        </p:blipFill>
        <p:spPr>
          <a:xfrm>
            <a:off x="4892727" y="2343150"/>
            <a:ext cx="669873" cy="628650"/>
          </a:xfrm>
          <a:prstGeom prst="rect">
            <a:avLst/>
          </a:prstGeom>
        </p:spPr>
      </p:pic>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533400" y="2847975"/>
            <a:ext cx="3886200" cy="2914650"/>
          </a:xfrm>
        </p:spPr>
      </p:pic>
    </p:spTree>
    <p:extLst>
      <p:ext uri="{BB962C8B-B14F-4D97-AF65-F5344CB8AC3E}">
        <p14:creationId xmlns:p14="http://schemas.microsoft.com/office/powerpoint/2010/main" val="308455482"/>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Randy Greenup:  </a:t>
            </a:r>
            <a:r>
              <a:rPr lang="en-US" sz="2800" dirty="0" smtClean="0"/>
              <a:t>Cancer Center Info Desk</a:t>
            </a:r>
            <a:endParaRPr lang="en-US" dirty="0"/>
          </a:p>
        </p:txBody>
      </p:sp>
      <p:sp>
        <p:nvSpPr>
          <p:cNvPr id="4" name="Content Placeholder 3"/>
          <p:cNvSpPr>
            <a:spLocks noGrp="1"/>
          </p:cNvSpPr>
          <p:nvPr>
            <p:ph sz="half" idx="2"/>
          </p:nvPr>
        </p:nvSpPr>
        <p:spPr/>
        <p:txBody>
          <a:bodyPr/>
          <a:lstStyle/>
          <a:p>
            <a:pPr marL="0" indent="0">
              <a:buNone/>
            </a:pPr>
            <a:r>
              <a:rPr lang="en-US" b="1" dirty="0" smtClean="0"/>
              <a:t>I         Volunteering @ Baptist Health because:  </a:t>
            </a:r>
          </a:p>
          <a:p>
            <a:pPr marL="0" indent="0">
              <a:buNone/>
            </a:pPr>
            <a:endParaRPr lang="en-US" i="1" dirty="0" smtClean="0"/>
          </a:p>
          <a:p>
            <a:pPr marL="0" indent="0">
              <a:buNone/>
            </a:pPr>
            <a:r>
              <a:rPr lang="en-US" i="1" dirty="0" smtClean="0"/>
              <a:t>Love the Christian atmosphere – feel so good that I can help in any way I can plus we do feel appreciated!</a:t>
            </a:r>
            <a:endParaRPr lang="en-US" i="1" dirty="0"/>
          </a:p>
          <a:p>
            <a:pPr marL="0" indent="0">
              <a:buNone/>
            </a:pPr>
            <a:endParaRPr lang="en-US" dirty="0"/>
          </a:p>
        </p:txBody>
      </p:sp>
      <p:pic>
        <p:nvPicPr>
          <p:cNvPr id="7" name="Picture 6"/>
          <p:cNvPicPr>
            <a:picLocks noChangeAspect="1"/>
          </p:cNvPicPr>
          <p:nvPr/>
        </p:nvPicPr>
        <p:blipFill>
          <a:blip r:embed="rId2"/>
          <a:stretch>
            <a:fillRect/>
          </a:stretch>
        </p:blipFill>
        <p:spPr>
          <a:xfrm>
            <a:off x="4892727" y="2343150"/>
            <a:ext cx="669873" cy="628650"/>
          </a:xfrm>
          <a:prstGeom prst="rect">
            <a:avLst/>
          </a:prstGeom>
        </p:spPr>
      </p:pic>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533400" y="2847975"/>
            <a:ext cx="3886200" cy="2914650"/>
          </a:xfrm>
        </p:spPr>
      </p:pic>
    </p:spTree>
    <p:extLst>
      <p:ext uri="{BB962C8B-B14F-4D97-AF65-F5344CB8AC3E}">
        <p14:creationId xmlns:p14="http://schemas.microsoft.com/office/powerpoint/2010/main" val="3866912712"/>
      </p:ext>
    </p:extLst>
  </p:cSld>
  <p:clrMapOvr>
    <a:masterClrMapping/>
  </p:clrMapOvr>
  <mc:AlternateContent xmlns:mc="http://schemas.openxmlformats.org/markup-compatibility/2006">
    <mc:Choice xmlns:p14="http://schemas.microsoft.com/office/powerpoint/2010/main" Requires="p14">
      <p:transition spd="slow" p14:dur="2000" advClick="0" advTm="7000"/>
    </mc:Choice>
    <mc:Fallback>
      <p:transition spd="slow" advClick="0" advTm="7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Anna Greiner:  </a:t>
            </a:r>
            <a:r>
              <a:rPr lang="en-US" sz="2800" dirty="0" smtClean="0"/>
              <a:t>1740 Hallway Information Desk</a:t>
            </a:r>
            <a:endParaRPr lang="en-US" dirty="0"/>
          </a:p>
        </p:txBody>
      </p:sp>
      <p:sp>
        <p:nvSpPr>
          <p:cNvPr id="4" name="Content Placeholder 3"/>
          <p:cNvSpPr>
            <a:spLocks noGrp="1"/>
          </p:cNvSpPr>
          <p:nvPr>
            <p:ph sz="half" idx="2"/>
          </p:nvPr>
        </p:nvSpPr>
        <p:spPr/>
        <p:txBody>
          <a:bodyPr/>
          <a:lstStyle/>
          <a:p>
            <a:pPr marL="0" indent="0">
              <a:buNone/>
            </a:pPr>
            <a:r>
              <a:rPr lang="en-US" b="1" dirty="0" smtClean="0"/>
              <a:t>I         Volunteering @ Baptist Health because:  </a:t>
            </a:r>
          </a:p>
          <a:p>
            <a:pPr marL="0" indent="0">
              <a:buNone/>
            </a:pPr>
            <a:endParaRPr lang="en-US" i="1" dirty="0" smtClean="0"/>
          </a:p>
          <a:p>
            <a:pPr marL="0" indent="0">
              <a:buNone/>
            </a:pPr>
            <a:r>
              <a:rPr lang="en-US" i="1" dirty="0" smtClean="0"/>
              <a:t>I love it here and I have made a lot of friends.</a:t>
            </a:r>
            <a:endParaRPr lang="en-US" i="1" dirty="0"/>
          </a:p>
          <a:p>
            <a:pPr marL="0" indent="0">
              <a:buNone/>
            </a:pPr>
            <a:endParaRPr lang="en-US" dirty="0"/>
          </a:p>
        </p:txBody>
      </p:sp>
      <p:pic>
        <p:nvPicPr>
          <p:cNvPr id="7" name="Picture 6"/>
          <p:cNvPicPr>
            <a:picLocks noChangeAspect="1"/>
          </p:cNvPicPr>
          <p:nvPr/>
        </p:nvPicPr>
        <p:blipFill>
          <a:blip r:embed="rId2"/>
          <a:stretch>
            <a:fillRect/>
          </a:stretch>
        </p:blipFill>
        <p:spPr>
          <a:xfrm>
            <a:off x="4892727" y="2343150"/>
            <a:ext cx="669873" cy="628650"/>
          </a:xfrm>
          <a:prstGeom prst="rect">
            <a:avLst/>
          </a:prstGeom>
        </p:spPr>
      </p:pic>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2790825"/>
            <a:ext cx="4038600" cy="3028950"/>
          </a:xfrm>
        </p:spPr>
      </p:pic>
    </p:spTree>
    <p:extLst>
      <p:ext uri="{BB962C8B-B14F-4D97-AF65-F5344CB8AC3E}">
        <p14:creationId xmlns:p14="http://schemas.microsoft.com/office/powerpoint/2010/main" val="4015666576"/>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78355</TotalTime>
  <Words>1177</Words>
  <Application>Microsoft Office PowerPoint</Application>
  <PresentationFormat>On-screen Show (4:3)</PresentationFormat>
  <Paragraphs>133</Paragraphs>
  <Slides>30</Slides>
  <Notes>3</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Volunteer Appreciation Week 2020</vt:lpstr>
      <vt:lpstr>David Aiken: Speech Therapy Loud Crowd </vt:lpstr>
      <vt:lpstr>James Allison:  ED Communication Liaison</vt:lpstr>
      <vt:lpstr>Annie Barnes:  Cancer Center Information Desk</vt:lpstr>
      <vt:lpstr>Howard Coleman:  1740 Hallway Info Desk</vt:lpstr>
      <vt:lpstr>Evelyn Dalby:  Gift Shop</vt:lpstr>
      <vt:lpstr>Nancy Gagnon:  Falls Prevention Rounding</vt:lpstr>
      <vt:lpstr>Randy Greenup:  Cancer Center Info Desk</vt:lpstr>
      <vt:lpstr>Anna Greiner:  1740 Hallway Information Desk</vt:lpstr>
      <vt:lpstr>Gina Howard: NICU Reception / Flower Delivery </vt:lpstr>
      <vt:lpstr>Laura Howe:  Cancer Center Information Desk </vt:lpstr>
      <vt:lpstr>Genie Hussick:  Library</vt:lpstr>
      <vt:lpstr>Judy Ivanchek:  Gift Shop</vt:lpstr>
      <vt:lpstr>Alberta Kemplin:  Gift Shop</vt:lpstr>
      <vt:lpstr>Drexell Kemplin:  Surgery Waiting</vt:lpstr>
      <vt:lpstr>Linda Martin:  NICU Reception / Flower Delivery</vt:lpstr>
      <vt:lpstr>Caroline Mathis:  Gift Shop</vt:lpstr>
      <vt:lpstr>Bonnie Morris:  ED Communication Liaison</vt:lpstr>
      <vt:lpstr>Lois Noland:  Gift Shop</vt:lpstr>
      <vt:lpstr>Art Nonneman:  1720 Customer Service</vt:lpstr>
      <vt:lpstr>Amir Omidy:  Cancer Center Info Desk &amp; Infusion</vt:lpstr>
      <vt:lpstr>Jack Patterson:  Surgery Center &amp; NICU Reception</vt:lpstr>
      <vt:lpstr>Joyce Quiggins:  Surgery Waiting</vt:lpstr>
      <vt:lpstr>Brenda Rapske:  Gift Shop</vt:lpstr>
      <vt:lpstr>Geri Ritchey:  Gift Shop</vt:lpstr>
      <vt:lpstr>Kim Sither &amp; Bonnie Johnson:  NICU Reception / Mail &amp; Flower Delivery</vt:lpstr>
      <vt:lpstr>Brenda Watts:  1740 Hallway Information Desk</vt:lpstr>
      <vt:lpstr>Lonnie Watts:  Cancer Center Information Desk</vt:lpstr>
      <vt:lpstr>Becky Witt:  Gift Shop</vt:lpstr>
      <vt:lpstr>Volunteer Appreciation Week 2020</vt:lpstr>
    </vt:vector>
  </TitlesOfParts>
  <Company>Baptist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McLeroy, Andrew (BHS)</dc:creator>
  <cp:lastModifiedBy>Walker, John (CBH)</cp:lastModifiedBy>
  <cp:revision>283</cp:revision>
  <cp:lastPrinted>2020-03-19T13:34:15Z</cp:lastPrinted>
  <dcterms:created xsi:type="dcterms:W3CDTF">2014-04-01T00:58:19Z</dcterms:created>
  <dcterms:modified xsi:type="dcterms:W3CDTF">2020-04-19T13:35:05Z</dcterms:modified>
</cp:coreProperties>
</file>